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sdx" ContentType="application/vnd.ms-visio.drawing"/>
  <Default Extension="gif" ContentType="image/gif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329" r:id="rId3"/>
    <p:sldId id="288" r:id="rId4"/>
    <p:sldId id="295" r:id="rId5"/>
    <p:sldId id="304" r:id="rId6"/>
    <p:sldId id="335" r:id="rId7"/>
    <p:sldId id="336" r:id="rId8"/>
    <p:sldId id="301" r:id="rId9"/>
    <p:sldId id="289" r:id="rId10"/>
    <p:sldId id="305" r:id="rId11"/>
    <p:sldId id="307" r:id="rId12"/>
    <p:sldId id="311" r:id="rId13"/>
    <p:sldId id="339" r:id="rId14"/>
    <p:sldId id="308" r:id="rId15"/>
    <p:sldId id="314" r:id="rId16"/>
    <p:sldId id="337" r:id="rId17"/>
    <p:sldId id="290" r:id="rId18"/>
    <p:sldId id="343" r:id="rId19"/>
    <p:sldId id="342" r:id="rId20"/>
    <p:sldId id="338" r:id="rId21"/>
    <p:sldId id="327" r:id="rId22"/>
    <p:sldId id="345" r:id="rId23"/>
    <p:sldId id="347" r:id="rId24"/>
    <p:sldId id="332" r:id="rId25"/>
    <p:sldId id="291" r:id="rId26"/>
    <p:sldId id="292" r:id="rId27"/>
    <p:sldId id="293" r:id="rId28"/>
    <p:sldId id="287" r:id="rId29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31"/>
    </p:embeddedFont>
    <p:embeddedFont>
      <p:font typeface="Impact" panose="020B0806030902050204" pitchFamily="34" charset="0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Arial Unicode MS" panose="020B0604020202020204" pitchFamily="34" charset="-122"/>
      <p:regular r:id="rId37"/>
    </p:embeddedFont>
    <p:embeddedFont>
      <p:font typeface="幼圆" panose="02010509060101010101" pitchFamily="49" charset="-122"/>
      <p:regular r:id="rId38"/>
    </p:embeddedFont>
    <p:embeddedFont>
      <p:font typeface="方正兰亭粗黑_GBK" panose="02010600030101010101" charset="-122"/>
      <p:regular r:id="rId39"/>
    </p:embeddedFont>
    <p:embeddedFont>
      <p:font typeface="Arial Rounded MT Bold" panose="020F0704030504030204" pitchFamily="34" charset="0"/>
      <p:regular r:id="rId40"/>
    </p:embeddedFont>
    <p:embeddedFont>
      <p:font typeface="方正兰亭中粗黑_GBK" panose="02010600030101010101" charset="-122"/>
      <p:regular r:id="rId41"/>
    </p:embeddedFont>
    <p:embeddedFont>
      <p:font typeface="微软雅黑" panose="020B0503020204020204" pitchFamily="34" charset="-122"/>
      <p:regular r:id="rId42"/>
      <p:bold r:id="rId43"/>
    </p:embeddedFont>
    <p:embeddedFont>
      <p:font typeface="方正兰亭纤黑简体" panose="02010600030101010101" charset="-122"/>
      <p:regular r:id="rId44"/>
    </p:embeddedFont>
    <p:embeddedFont>
      <p:font typeface="方正兰亭中黑_GBK" panose="02010600030101010101" charset="-122"/>
      <p:regular r:id="rId45"/>
    </p:embeddedFont>
    <p:embeddedFont>
      <p:font typeface="Felix Titling" panose="04060505060202020A04" pitchFamily="82" charset="0"/>
      <p:regular r:id="rId46"/>
    </p:embeddedFont>
    <p:embeddedFont>
      <p:font typeface="Franklin Gothic Medium" panose="020B0603020102020204" pitchFamily="34" charset="0"/>
      <p:regular r:id="rId47"/>
      <p:italic r:id="rId4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CB52"/>
    <a:srgbClr val="EEECE1"/>
    <a:srgbClr val="F2F2F2"/>
    <a:srgbClr val="30B8D8"/>
    <a:srgbClr val="007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2" autoAdjust="0"/>
    <p:restoredTop sz="96048" autoAdjust="0"/>
  </p:normalViewPr>
  <p:slideViewPr>
    <p:cSldViewPr>
      <p:cViewPr varScale="1">
        <p:scale>
          <a:sx n="93" d="100"/>
          <a:sy n="93" d="100"/>
        </p:scale>
        <p:origin x="-540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4318141833851417"/>
          <c:y val="7.6895385946583891E-2"/>
          <c:w val="0.6664741792166472"/>
          <c:h val="0.7902853110547716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92D050"/>
              </a:solidFill>
            </c:spPr>
          </c:dPt>
          <c:dPt>
            <c:idx val="1"/>
            <c:bubble3D val="0"/>
            <c:spPr>
              <a:solidFill>
                <a:srgbClr val="FFC000"/>
              </a:solidFill>
            </c:spPr>
          </c:dPt>
          <c:dPt>
            <c:idx val="2"/>
            <c:bubble3D val="0"/>
            <c:spPr>
              <a:solidFill>
                <a:srgbClr val="43BBE1"/>
              </a:solidFill>
            </c:spPr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58"/>
        <c:holeSize val="85"/>
      </c:doughnutChart>
      <c:spPr>
        <a:noFill/>
        <a:ln w="25367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zh-CN"/>
    </a:p>
  </c:txPr>
  <c:externalData r:id="rId2">
    <c:autoUpdate val="0"/>
  </c:externalData>
  <c:userShapes r:id="rId3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4A303D-E14A-4B11-A453-EF2549789937}" type="doc">
      <dgm:prSet loTypeId="urn:microsoft.com/office/officeart/2005/8/layout/radial6" loCatId="relationship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zh-CN" altLang="en-US"/>
        </a:p>
      </dgm:t>
    </dgm:pt>
    <dgm:pt modelId="{825158E7-F167-40AB-B177-9B2105BE724C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现象调研</a:t>
          </a:r>
          <a:endParaRPr lang="zh-CN" altLang="en-US" dirty="0"/>
        </a:p>
      </dgm:t>
    </dgm:pt>
    <dgm:pt modelId="{5BA4A797-1EC9-4482-B33A-F3F9A34B9882}" type="par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F3C5E8F4-908E-4B6C-8893-8292F1FE9CD1}" type="sib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8D081DA1-71B6-40AD-AB15-905C8AF71913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采访老师</a:t>
          </a:r>
          <a:endParaRPr lang="zh-CN" altLang="en-US" dirty="0"/>
        </a:p>
      </dgm:t>
    </dgm:pt>
    <dgm:pt modelId="{5E2B743E-0ECE-455C-852E-137E56CA9ED9}" type="par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37580E0-F84B-46FD-B007-DF01D4D61AE8}" type="sib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4937F4D-6DDE-4C4D-BA33-A2D82CDEF5A0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学校现有平台调研</a:t>
          </a:r>
          <a:endParaRPr lang="zh-CN" altLang="en-US" dirty="0"/>
        </a:p>
      </dgm:t>
    </dgm:pt>
    <dgm:pt modelId="{C214E94E-46E0-4BDB-9F62-771B64D5B7F4}" type="par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1FEF147A-A6C9-4C0A-8719-895FD65AB174}" type="sib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DEF7F933-EB28-49DC-A7A5-1F78D48EDDCE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问卷调研</a:t>
          </a:r>
          <a:endParaRPr lang="zh-CN" altLang="en-US" dirty="0"/>
        </a:p>
      </dgm:t>
    </dgm:pt>
    <dgm:pt modelId="{3A48683E-E197-4463-86EC-E8334E4C861A}" type="par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2EB175BB-2132-4982-902A-CE813AD6813B}" type="sib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B279F046-75CC-4B64-8408-0FB5AC0B3121}" type="pres">
      <dgm:prSet presAssocID="{734A303D-E14A-4B11-A453-EF254978993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4CFBAE3-8E05-4AF7-97A2-C5C9B3447087}" type="pres">
      <dgm:prSet presAssocID="{825158E7-F167-40AB-B177-9B2105BE724C}" presName="centerShape" presStyleLbl="node0" presStyleIdx="0" presStyleCnt="1" custScaleX="109989" custScaleY="106548"/>
      <dgm:spPr/>
      <dgm:t>
        <a:bodyPr/>
        <a:lstStyle/>
        <a:p>
          <a:endParaRPr lang="zh-CN" altLang="en-US"/>
        </a:p>
      </dgm:t>
    </dgm:pt>
    <dgm:pt modelId="{DC69DBF0-C217-4C73-A0D7-DD12AB2A9B3B}" type="pres">
      <dgm:prSet presAssocID="{8D081DA1-71B6-40AD-AB15-905C8AF71913}" presName="node" presStyleLbl="node1" presStyleIdx="0" presStyleCnt="3" custScaleX="117191" custScaleY="11598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FB232B-8C86-48C2-8ACF-625C06578257}" type="pres">
      <dgm:prSet presAssocID="{8D081DA1-71B6-40AD-AB15-905C8AF71913}" presName="dummy" presStyleCnt="0"/>
      <dgm:spPr/>
    </dgm:pt>
    <dgm:pt modelId="{5C840487-4ECE-4BF2-BC63-46FF1DAE9FDA}" type="pres">
      <dgm:prSet presAssocID="{B37580E0-F84B-46FD-B007-DF01D4D61AE8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A3657430-E9BA-41D0-AB36-2597CEB8B773}" type="pres">
      <dgm:prSet presAssocID="{B4937F4D-6DDE-4C4D-BA33-A2D82CDEF5A0}" presName="node" presStyleLbl="node1" presStyleIdx="1" presStyleCnt="3" custScaleX="114402" custScaleY="11533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0B1478-81A3-44DE-8367-6445C2DC74E2}" type="pres">
      <dgm:prSet presAssocID="{B4937F4D-6DDE-4C4D-BA33-A2D82CDEF5A0}" presName="dummy" presStyleCnt="0"/>
      <dgm:spPr/>
    </dgm:pt>
    <dgm:pt modelId="{F7B45355-318A-4E35-8D8B-E65F36C898E3}" type="pres">
      <dgm:prSet presAssocID="{1FEF147A-A6C9-4C0A-8719-895FD65AB17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C71F3EA-4446-4996-BC28-B63F86EF10DC}" type="pres">
      <dgm:prSet presAssocID="{DEF7F933-EB28-49DC-A7A5-1F78D48EDDCE}" presName="node" presStyleLbl="node1" presStyleIdx="2" presStyleCnt="3" custScaleX="117255" custScaleY="11806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834152-5010-4429-994B-B6B30A0D9735}" type="pres">
      <dgm:prSet presAssocID="{DEF7F933-EB28-49DC-A7A5-1F78D48EDDCE}" presName="dummy" presStyleCnt="0"/>
      <dgm:spPr/>
    </dgm:pt>
    <dgm:pt modelId="{D8AF92CD-290A-49AE-A9AC-BD5A56656EB0}" type="pres">
      <dgm:prSet presAssocID="{2EB175BB-2132-4982-902A-CE813AD6813B}" presName="sibTrans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B5169497-0796-4471-8FC2-C8061C1ED785}" type="presOf" srcId="{DEF7F933-EB28-49DC-A7A5-1F78D48EDDCE}" destId="{EC71F3EA-4446-4996-BC28-B63F86EF10DC}" srcOrd="0" destOrd="0" presId="urn:microsoft.com/office/officeart/2005/8/layout/radial6"/>
    <dgm:cxn modelId="{448AB2B3-321E-4D9C-960D-A1BD2FB3C940}" srcId="{825158E7-F167-40AB-B177-9B2105BE724C}" destId="{DEF7F933-EB28-49DC-A7A5-1F78D48EDDCE}" srcOrd="2" destOrd="0" parTransId="{3A48683E-E197-4463-86EC-E8334E4C861A}" sibTransId="{2EB175BB-2132-4982-902A-CE813AD6813B}"/>
    <dgm:cxn modelId="{E99617F0-7C7F-4BD2-8CD3-E9B7A9FF9664}" type="presOf" srcId="{1FEF147A-A6C9-4C0A-8719-895FD65AB174}" destId="{F7B45355-318A-4E35-8D8B-E65F36C898E3}" srcOrd="0" destOrd="0" presId="urn:microsoft.com/office/officeart/2005/8/layout/radial6"/>
    <dgm:cxn modelId="{0F980B6A-D172-428D-943B-0F2C7E15896B}" type="presOf" srcId="{8D081DA1-71B6-40AD-AB15-905C8AF71913}" destId="{DC69DBF0-C217-4C73-A0D7-DD12AB2A9B3B}" srcOrd="0" destOrd="0" presId="urn:microsoft.com/office/officeart/2005/8/layout/radial6"/>
    <dgm:cxn modelId="{D73BC703-0303-443F-9467-413FC53B936B}" type="presOf" srcId="{2EB175BB-2132-4982-902A-CE813AD6813B}" destId="{D8AF92CD-290A-49AE-A9AC-BD5A56656EB0}" srcOrd="0" destOrd="0" presId="urn:microsoft.com/office/officeart/2005/8/layout/radial6"/>
    <dgm:cxn modelId="{CE8AD64C-AD7B-4482-8221-9FF2ECB6FBF0}" type="presOf" srcId="{B4937F4D-6DDE-4C4D-BA33-A2D82CDEF5A0}" destId="{A3657430-E9BA-41D0-AB36-2597CEB8B773}" srcOrd="0" destOrd="0" presId="urn:microsoft.com/office/officeart/2005/8/layout/radial6"/>
    <dgm:cxn modelId="{6299C03B-DEFA-4A52-B853-965F7B0E30F7}" srcId="{825158E7-F167-40AB-B177-9B2105BE724C}" destId="{8D081DA1-71B6-40AD-AB15-905C8AF71913}" srcOrd="0" destOrd="0" parTransId="{5E2B743E-0ECE-455C-852E-137E56CA9ED9}" sibTransId="{B37580E0-F84B-46FD-B007-DF01D4D61AE8}"/>
    <dgm:cxn modelId="{7C154CB2-4685-4F9C-8851-C197B8F76934}" type="presOf" srcId="{734A303D-E14A-4B11-A453-EF2549789937}" destId="{B279F046-75CC-4B64-8408-0FB5AC0B3121}" srcOrd="0" destOrd="0" presId="urn:microsoft.com/office/officeart/2005/8/layout/radial6"/>
    <dgm:cxn modelId="{AC86BC4E-3A51-4458-9164-0BFDAC3D2E54}" srcId="{734A303D-E14A-4B11-A453-EF2549789937}" destId="{825158E7-F167-40AB-B177-9B2105BE724C}" srcOrd="0" destOrd="0" parTransId="{5BA4A797-1EC9-4482-B33A-F3F9A34B9882}" sibTransId="{F3C5E8F4-908E-4B6C-8893-8292F1FE9CD1}"/>
    <dgm:cxn modelId="{4251C3EB-5171-4CB1-8AA3-401C87DC897B}" type="presOf" srcId="{B37580E0-F84B-46FD-B007-DF01D4D61AE8}" destId="{5C840487-4ECE-4BF2-BC63-46FF1DAE9FDA}" srcOrd="0" destOrd="0" presId="urn:microsoft.com/office/officeart/2005/8/layout/radial6"/>
    <dgm:cxn modelId="{94465DAE-D68C-433D-BB8D-3D501B7E005A}" type="presOf" srcId="{825158E7-F167-40AB-B177-9B2105BE724C}" destId="{04CFBAE3-8E05-4AF7-97A2-C5C9B3447087}" srcOrd="0" destOrd="0" presId="urn:microsoft.com/office/officeart/2005/8/layout/radial6"/>
    <dgm:cxn modelId="{A432768D-54D8-41A4-82A0-8A48E8BC3D86}" srcId="{825158E7-F167-40AB-B177-9B2105BE724C}" destId="{B4937F4D-6DDE-4C4D-BA33-A2D82CDEF5A0}" srcOrd="1" destOrd="0" parTransId="{C214E94E-46E0-4BDB-9F62-771B64D5B7F4}" sibTransId="{1FEF147A-A6C9-4C0A-8719-895FD65AB174}"/>
    <dgm:cxn modelId="{5B1D5963-EA74-45EC-A225-FA3C9F859AC0}" type="presParOf" srcId="{B279F046-75CC-4B64-8408-0FB5AC0B3121}" destId="{04CFBAE3-8E05-4AF7-97A2-C5C9B3447087}" srcOrd="0" destOrd="0" presId="urn:microsoft.com/office/officeart/2005/8/layout/radial6"/>
    <dgm:cxn modelId="{8B3C4656-CB4F-495D-A11D-0058DDB43479}" type="presParOf" srcId="{B279F046-75CC-4B64-8408-0FB5AC0B3121}" destId="{DC69DBF0-C217-4C73-A0D7-DD12AB2A9B3B}" srcOrd="1" destOrd="0" presId="urn:microsoft.com/office/officeart/2005/8/layout/radial6"/>
    <dgm:cxn modelId="{93B4E035-00D9-43E9-BBE1-0135F86653D8}" type="presParOf" srcId="{B279F046-75CC-4B64-8408-0FB5AC0B3121}" destId="{C7FB232B-8C86-48C2-8ACF-625C06578257}" srcOrd="2" destOrd="0" presId="urn:microsoft.com/office/officeart/2005/8/layout/radial6"/>
    <dgm:cxn modelId="{CA371862-D723-45C0-A052-6F397907A7CD}" type="presParOf" srcId="{B279F046-75CC-4B64-8408-0FB5AC0B3121}" destId="{5C840487-4ECE-4BF2-BC63-46FF1DAE9FDA}" srcOrd="3" destOrd="0" presId="urn:microsoft.com/office/officeart/2005/8/layout/radial6"/>
    <dgm:cxn modelId="{461DB364-B25C-4F4C-9AF8-7F61ABADA0B6}" type="presParOf" srcId="{B279F046-75CC-4B64-8408-0FB5AC0B3121}" destId="{A3657430-E9BA-41D0-AB36-2597CEB8B773}" srcOrd="4" destOrd="0" presId="urn:microsoft.com/office/officeart/2005/8/layout/radial6"/>
    <dgm:cxn modelId="{5F1CC9F3-9C03-4886-A708-7D764D792F71}" type="presParOf" srcId="{B279F046-75CC-4B64-8408-0FB5AC0B3121}" destId="{5F0B1478-81A3-44DE-8367-6445C2DC74E2}" srcOrd="5" destOrd="0" presId="urn:microsoft.com/office/officeart/2005/8/layout/radial6"/>
    <dgm:cxn modelId="{5DDD6934-F1E0-40E4-9BEA-5BCCF918B83F}" type="presParOf" srcId="{B279F046-75CC-4B64-8408-0FB5AC0B3121}" destId="{F7B45355-318A-4E35-8D8B-E65F36C898E3}" srcOrd="6" destOrd="0" presId="urn:microsoft.com/office/officeart/2005/8/layout/radial6"/>
    <dgm:cxn modelId="{DFBAC89A-4B2B-4262-8358-AB73D92521C5}" type="presParOf" srcId="{B279F046-75CC-4B64-8408-0FB5AC0B3121}" destId="{EC71F3EA-4446-4996-BC28-B63F86EF10DC}" srcOrd="7" destOrd="0" presId="urn:microsoft.com/office/officeart/2005/8/layout/radial6"/>
    <dgm:cxn modelId="{B908052E-7383-4568-B3B8-02443E914D70}" type="presParOf" srcId="{B279F046-75CC-4B64-8408-0FB5AC0B3121}" destId="{96834152-5010-4429-994B-B6B30A0D9735}" srcOrd="8" destOrd="0" presId="urn:microsoft.com/office/officeart/2005/8/layout/radial6"/>
    <dgm:cxn modelId="{0F8D951C-4B53-437C-B7BC-9D3189910CE1}" type="presParOf" srcId="{B279F046-75CC-4B64-8408-0FB5AC0B3121}" destId="{D8AF92CD-290A-49AE-A9AC-BD5A56656EB0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4A303D-E14A-4B11-A453-EF2549789937}" type="doc">
      <dgm:prSet loTypeId="urn:microsoft.com/office/officeart/2005/8/layout/radial6" loCatId="relationship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zh-CN" altLang="en-US"/>
        </a:p>
      </dgm:t>
    </dgm:pt>
    <dgm:pt modelId="{825158E7-F167-40AB-B177-9B2105BE724C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现象调研</a:t>
          </a:r>
          <a:endParaRPr lang="zh-CN" altLang="en-US" dirty="0"/>
        </a:p>
      </dgm:t>
    </dgm:pt>
    <dgm:pt modelId="{5BA4A797-1EC9-4482-B33A-F3F9A34B9882}" type="par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F3C5E8F4-908E-4B6C-8893-8292F1FE9CD1}" type="sib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8D081DA1-71B6-40AD-AB15-905C8AF71913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采访老师</a:t>
          </a:r>
          <a:endParaRPr lang="zh-CN" altLang="en-US" dirty="0"/>
        </a:p>
      </dgm:t>
    </dgm:pt>
    <dgm:pt modelId="{5E2B743E-0ECE-455C-852E-137E56CA9ED9}" type="par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37580E0-F84B-46FD-B007-DF01D4D61AE8}" type="sib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4937F4D-6DDE-4C4D-BA33-A2D82CDEF5A0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学校现有平台调研</a:t>
          </a:r>
          <a:endParaRPr lang="zh-CN" altLang="en-US" dirty="0"/>
        </a:p>
      </dgm:t>
    </dgm:pt>
    <dgm:pt modelId="{C214E94E-46E0-4BDB-9F62-771B64D5B7F4}" type="par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1FEF147A-A6C9-4C0A-8719-895FD65AB174}" type="sib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DEF7F933-EB28-49DC-A7A5-1F78D48EDDCE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问卷调研</a:t>
          </a:r>
          <a:endParaRPr lang="zh-CN" altLang="en-US" dirty="0"/>
        </a:p>
      </dgm:t>
    </dgm:pt>
    <dgm:pt modelId="{3A48683E-E197-4463-86EC-E8334E4C861A}" type="par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2EB175BB-2132-4982-902A-CE813AD6813B}" type="sib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B279F046-75CC-4B64-8408-0FB5AC0B3121}" type="pres">
      <dgm:prSet presAssocID="{734A303D-E14A-4B11-A453-EF254978993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4CFBAE3-8E05-4AF7-97A2-C5C9B3447087}" type="pres">
      <dgm:prSet presAssocID="{825158E7-F167-40AB-B177-9B2105BE724C}" presName="centerShape" presStyleLbl="node0" presStyleIdx="0" presStyleCnt="1" custScaleX="109989" custScaleY="106548"/>
      <dgm:spPr/>
      <dgm:t>
        <a:bodyPr/>
        <a:lstStyle/>
        <a:p>
          <a:endParaRPr lang="zh-CN" altLang="en-US"/>
        </a:p>
      </dgm:t>
    </dgm:pt>
    <dgm:pt modelId="{DC69DBF0-C217-4C73-A0D7-DD12AB2A9B3B}" type="pres">
      <dgm:prSet presAssocID="{8D081DA1-71B6-40AD-AB15-905C8AF71913}" presName="node" presStyleLbl="node1" presStyleIdx="0" presStyleCnt="3" custScaleX="117191" custScaleY="11598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FB232B-8C86-48C2-8ACF-625C06578257}" type="pres">
      <dgm:prSet presAssocID="{8D081DA1-71B6-40AD-AB15-905C8AF71913}" presName="dummy" presStyleCnt="0"/>
      <dgm:spPr/>
    </dgm:pt>
    <dgm:pt modelId="{5C840487-4ECE-4BF2-BC63-46FF1DAE9FDA}" type="pres">
      <dgm:prSet presAssocID="{B37580E0-F84B-46FD-B007-DF01D4D61AE8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A3657430-E9BA-41D0-AB36-2597CEB8B773}" type="pres">
      <dgm:prSet presAssocID="{B4937F4D-6DDE-4C4D-BA33-A2D82CDEF5A0}" presName="node" presStyleLbl="node1" presStyleIdx="1" presStyleCnt="3" custScaleX="114402" custScaleY="11533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0B1478-81A3-44DE-8367-6445C2DC74E2}" type="pres">
      <dgm:prSet presAssocID="{B4937F4D-6DDE-4C4D-BA33-A2D82CDEF5A0}" presName="dummy" presStyleCnt="0"/>
      <dgm:spPr/>
    </dgm:pt>
    <dgm:pt modelId="{F7B45355-318A-4E35-8D8B-E65F36C898E3}" type="pres">
      <dgm:prSet presAssocID="{1FEF147A-A6C9-4C0A-8719-895FD65AB17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C71F3EA-4446-4996-BC28-B63F86EF10DC}" type="pres">
      <dgm:prSet presAssocID="{DEF7F933-EB28-49DC-A7A5-1F78D48EDDCE}" presName="node" presStyleLbl="node1" presStyleIdx="2" presStyleCnt="3" custScaleX="117255" custScaleY="11806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834152-5010-4429-994B-B6B30A0D9735}" type="pres">
      <dgm:prSet presAssocID="{DEF7F933-EB28-49DC-A7A5-1F78D48EDDCE}" presName="dummy" presStyleCnt="0"/>
      <dgm:spPr/>
    </dgm:pt>
    <dgm:pt modelId="{D8AF92CD-290A-49AE-A9AC-BD5A56656EB0}" type="pres">
      <dgm:prSet presAssocID="{2EB175BB-2132-4982-902A-CE813AD6813B}" presName="sibTrans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4E78CA20-58E9-4AF7-8A05-4A90AB8ABB87}" type="presOf" srcId="{DEF7F933-EB28-49DC-A7A5-1F78D48EDDCE}" destId="{EC71F3EA-4446-4996-BC28-B63F86EF10DC}" srcOrd="0" destOrd="0" presId="urn:microsoft.com/office/officeart/2005/8/layout/radial6"/>
    <dgm:cxn modelId="{448AB2B3-321E-4D9C-960D-A1BD2FB3C940}" srcId="{825158E7-F167-40AB-B177-9B2105BE724C}" destId="{DEF7F933-EB28-49DC-A7A5-1F78D48EDDCE}" srcOrd="2" destOrd="0" parTransId="{3A48683E-E197-4463-86EC-E8334E4C861A}" sibTransId="{2EB175BB-2132-4982-902A-CE813AD6813B}"/>
    <dgm:cxn modelId="{B790824E-6687-448B-96C3-8407120403DC}" type="presOf" srcId="{734A303D-E14A-4B11-A453-EF2549789937}" destId="{B279F046-75CC-4B64-8408-0FB5AC0B3121}" srcOrd="0" destOrd="0" presId="urn:microsoft.com/office/officeart/2005/8/layout/radial6"/>
    <dgm:cxn modelId="{6299C03B-DEFA-4A52-B853-965F7B0E30F7}" srcId="{825158E7-F167-40AB-B177-9B2105BE724C}" destId="{8D081DA1-71B6-40AD-AB15-905C8AF71913}" srcOrd="0" destOrd="0" parTransId="{5E2B743E-0ECE-455C-852E-137E56CA9ED9}" sibTransId="{B37580E0-F84B-46FD-B007-DF01D4D61AE8}"/>
    <dgm:cxn modelId="{AC86BC4E-3A51-4458-9164-0BFDAC3D2E54}" srcId="{734A303D-E14A-4B11-A453-EF2549789937}" destId="{825158E7-F167-40AB-B177-9B2105BE724C}" srcOrd="0" destOrd="0" parTransId="{5BA4A797-1EC9-4482-B33A-F3F9A34B9882}" sibTransId="{F3C5E8F4-908E-4B6C-8893-8292F1FE9CD1}"/>
    <dgm:cxn modelId="{E5A06F6E-C380-44FC-9944-379236103F57}" type="presOf" srcId="{8D081DA1-71B6-40AD-AB15-905C8AF71913}" destId="{DC69DBF0-C217-4C73-A0D7-DD12AB2A9B3B}" srcOrd="0" destOrd="0" presId="urn:microsoft.com/office/officeart/2005/8/layout/radial6"/>
    <dgm:cxn modelId="{B989A62E-CF81-43BC-93A9-F15B62FAC3FD}" type="presOf" srcId="{B37580E0-F84B-46FD-B007-DF01D4D61AE8}" destId="{5C840487-4ECE-4BF2-BC63-46FF1DAE9FDA}" srcOrd="0" destOrd="0" presId="urn:microsoft.com/office/officeart/2005/8/layout/radial6"/>
    <dgm:cxn modelId="{315D58B7-268F-4317-9291-12D1DCA5E517}" type="presOf" srcId="{2EB175BB-2132-4982-902A-CE813AD6813B}" destId="{D8AF92CD-290A-49AE-A9AC-BD5A56656EB0}" srcOrd="0" destOrd="0" presId="urn:microsoft.com/office/officeart/2005/8/layout/radial6"/>
    <dgm:cxn modelId="{C9B29516-06CE-491E-8750-19EA9FC8F1B0}" type="presOf" srcId="{B4937F4D-6DDE-4C4D-BA33-A2D82CDEF5A0}" destId="{A3657430-E9BA-41D0-AB36-2597CEB8B773}" srcOrd="0" destOrd="0" presId="urn:microsoft.com/office/officeart/2005/8/layout/radial6"/>
    <dgm:cxn modelId="{28BF2C18-9CD7-4D2A-836C-398F2B29F1E9}" type="presOf" srcId="{1FEF147A-A6C9-4C0A-8719-895FD65AB174}" destId="{F7B45355-318A-4E35-8D8B-E65F36C898E3}" srcOrd="0" destOrd="0" presId="urn:microsoft.com/office/officeart/2005/8/layout/radial6"/>
    <dgm:cxn modelId="{A432768D-54D8-41A4-82A0-8A48E8BC3D86}" srcId="{825158E7-F167-40AB-B177-9B2105BE724C}" destId="{B4937F4D-6DDE-4C4D-BA33-A2D82CDEF5A0}" srcOrd="1" destOrd="0" parTransId="{C214E94E-46E0-4BDB-9F62-771B64D5B7F4}" sibTransId="{1FEF147A-A6C9-4C0A-8719-895FD65AB174}"/>
    <dgm:cxn modelId="{A760FDD1-EA90-4652-8D17-E59A6BB12D5D}" type="presOf" srcId="{825158E7-F167-40AB-B177-9B2105BE724C}" destId="{04CFBAE3-8E05-4AF7-97A2-C5C9B3447087}" srcOrd="0" destOrd="0" presId="urn:microsoft.com/office/officeart/2005/8/layout/radial6"/>
    <dgm:cxn modelId="{CA76433D-96D3-4991-89DE-8B1982B86195}" type="presParOf" srcId="{B279F046-75CC-4B64-8408-0FB5AC0B3121}" destId="{04CFBAE3-8E05-4AF7-97A2-C5C9B3447087}" srcOrd="0" destOrd="0" presId="urn:microsoft.com/office/officeart/2005/8/layout/radial6"/>
    <dgm:cxn modelId="{FF17EFDA-24D0-4160-9D14-7B518EE4E882}" type="presParOf" srcId="{B279F046-75CC-4B64-8408-0FB5AC0B3121}" destId="{DC69DBF0-C217-4C73-A0D7-DD12AB2A9B3B}" srcOrd="1" destOrd="0" presId="urn:microsoft.com/office/officeart/2005/8/layout/radial6"/>
    <dgm:cxn modelId="{7B63DBFE-BE89-4313-9D21-5BF1C46E9AAD}" type="presParOf" srcId="{B279F046-75CC-4B64-8408-0FB5AC0B3121}" destId="{C7FB232B-8C86-48C2-8ACF-625C06578257}" srcOrd="2" destOrd="0" presId="urn:microsoft.com/office/officeart/2005/8/layout/radial6"/>
    <dgm:cxn modelId="{13157ECA-0DA3-4A9F-8834-F218D27FCC95}" type="presParOf" srcId="{B279F046-75CC-4B64-8408-0FB5AC0B3121}" destId="{5C840487-4ECE-4BF2-BC63-46FF1DAE9FDA}" srcOrd="3" destOrd="0" presId="urn:microsoft.com/office/officeart/2005/8/layout/radial6"/>
    <dgm:cxn modelId="{76BD7EEF-8253-4829-A91A-366982FBDB1C}" type="presParOf" srcId="{B279F046-75CC-4B64-8408-0FB5AC0B3121}" destId="{A3657430-E9BA-41D0-AB36-2597CEB8B773}" srcOrd="4" destOrd="0" presId="urn:microsoft.com/office/officeart/2005/8/layout/radial6"/>
    <dgm:cxn modelId="{82415F24-247F-4A60-AA63-8A38D08B1955}" type="presParOf" srcId="{B279F046-75CC-4B64-8408-0FB5AC0B3121}" destId="{5F0B1478-81A3-44DE-8367-6445C2DC74E2}" srcOrd="5" destOrd="0" presId="urn:microsoft.com/office/officeart/2005/8/layout/radial6"/>
    <dgm:cxn modelId="{A063D258-0BF6-4EC6-8915-6D22DBA6CCD4}" type="presParOf" srcId="{B279F046-75CC-4B64-8408-0FB5AC0B3121}" destId="{F7B45355-318A-4E35-8D8B-E65F36C898E3}" srcOrd="6" destOrd="0" presId="urn:microsoft.com/office/officeart/2005/8/layout/radial6"/>
    <dgm:cxn modelId="{E62810D6-2A07-4163-BDCD-EF9BF31A97C6}" type="presParOf" srcId="{B279F046-75CC-4B64-8408-0FB5AC0B3121}" destId="{EC71F3EA-4446-4996-BC28-B63F86EF10DC}" srcOrd="7" destOrd="0" presId="urn:microsoft.com/office/officeart/2005/8/layout/radial6"/>
    <dgm:cxn modelId="{AAE0D3A4-F379-48F2-A9F8-1D4FA1E757F4}" type="presParOf" srcId="{B279F046-75CC-4B64-8408-0FB5AC0B3121}" destId="{96834152-5010-4429-994B-B6B30A0D9735}" srcOrd="8" destOrd="0" presId="urn:microsoft.com/office/officeart/2005/8/layout/radial6"/>
    <dgm:cxn modelId="{2FF564BA-F385-440E-98E7-017FFE2F4432}" type="presParOf" srcId="{B279F046-75CC-4B64-8408-0FB5AC0B3121}" destId="{D8AF92CD-290A-49AE-A9AC-BD5A56656EB0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4A303D-E14A-4B11-A453-EF2549789937}" type="doc">
      <dgm:prSet loTypeId="urn:microsoft.com/office/officeart/2005/8/layout/radial6" loCatId="relationship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zh-CN" altLang="en-US"/>
        </a:p>
      </dgm:t>
    </dgm:pt>
    <dgm:pt modelId="{825158E7-F167-40AB-B177-9B2105BE724C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现象调研</a:t>
          </a:r>
          <a:endParaRPr lang="zh-CN" altLang="en-US" dirty="0"/>
        </a:p>
      </dgm:t>
    </dgm:pt>
    <dgm:pt modelId="{5BA4A797-1EC9-4482-B33A-F3F9A34B9882}" type="par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F3C5E8F4-908E-4B6C-8893-8292F1FE9CD1}" type="sibTrans" cxnId="{AC86BC4E-3A51-4458-9164-0BFDAC3D2E54}">
      <dgm:prSet/>
      <dgm:spPr/>
      <dgm:t>
        <a:bodyPr/>
        <a:lstStyle/>
        <a:p>
          <a:endParaRPr lang="zh-CN" altLang="en-US"/>
        </a:p>
      </dgm:t>
    </dgm:pt>
    <dgm:pt modelId="{8D081DA1-71B6-40AD-AB15-905C8AF71913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采访老师</a:t>
          </a:r>
          <a:endParaRPr lang="zh-CN" altLang="en-US" dirty="0"/>
        </a:p>
      </dgm:t>
    </dgm:pt>
    <dgm:pt modelId="{5E2B743E-0ECE-455C-852E-137E56CA9ED9}" type="par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37580E0-F84B-46FD-B007-DF01D4D61AE8}" type="sibTrans" cxnId="{6299C03B-DEFA-4A52-B853-965F7B0E30F7}">
      <dgm:prSet/>
      <dgm:spPr/>
      <dgm:t>
        <a:bodyPr/>
        <a:lstStyle/>
        <a:p>
          <a:endParaRPr lang="zh-CN" altLang="en-US"/>
        </a:p>
      </dgm:t>
    </dgm:pt>
    <dgm:pt modelId="{B4937F4D-6DDE-4C4D-BA33-A2D82CDEF5A0}">
      <dgm:prSet phldrT="[文本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zh-CN" altLang="en-US" dirty="0" smtClean="0"/>
            <a:t>学校现有平台调研</a:t>
          </a:r>
          <a:endParaRPr lang="zh-CN" altLang="en-US" dirty="0"/>
        </a:p>
      </dgm:t>
    </dgm:pt>
    <dgm:pt modelId="{C214E94E-46E0-4BDB-9F62-771B64D5B7F4}" type="par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1FEF147A-A6C9-4C0A-8719-895FD65AB174}" type="sibTrans" cxnId="{A432768D-54D8-41A4-82A0-8A48E8BC3D86}">
      <dgm:prSet/>
      <dgm:spPr/>
      <dgm:t>
        <a:bodyPr/>
        <a:lstStyle/>
        <a:p>
          <a:endParaRPr lang="zh-CN" altLang="en-US"/>
        </a:p>
      </dgm:t>
    </dgm:pt>
    <dgm:pt modelId="{DEF7F933-EB28-49DC-A7A5-1F78D48EDDCE}">
      <dgm:prSet phldrT="[文本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zh-CN" altLang="en-US" dirty="0" smtClean="0"/>
            <a:t>问卷调研</a:t>
          </a:r>
          <a:endParaRPr lang="zh-CN" altLang="en-US" dirty="0"/>
        </a:p>
      </dgm:t>
    </dgm:pt>
    <dgm:pt modelId="{3A48683E-E197-4463-86EC-E8334E4C861A}" type="par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2EB175BB-2132-4982-902A-CE813AD6813B}" type="sibTrans" cxnId="{448AB2B3-321E-4D9C-960D-A1BD2FB3C940}">
      <dgm:prSet/>
      <dgm:spPr/>
      <dgm:t>
        <a:bodyPr/>
        <a:lstStyle/>
        <a:p>
          <a:endParaRPr lang="zh-CN" altLang="en-US"/>
        </a:p>
      </dgm:t>
    </dgm:pt>
    <dgm:pt modelId="{B279F046-75CC-4B64-8408-0FB5AC0B3121}" type="pres">
      <dgm:prSet presAssocID="{734A303D-E14A-4B11-A453-EF254978993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4CFBAE3-8E05-4AF7-97A2-C5C9B3447087}" type="pres">
      <dgm:prSet presAssocID="{825158E7-F167-40AB-B177-9B2105BE724C}" presName="centerShape" presStyleLbl="node0" presStyleIdx="0" presStyleCnt="1" custScaleX="109989" custScaleY="106548"/>
      <dgm:spPr/>
      <dgm:t>
        <a:bodyPr/>
        <a:lstStyle/>
        <a:p>
          <a:endParaRPr lang="zh-CN" altLang="en-US"/>
        </a:p>
      </dgm:t>
    </dgm:pt>
    <dgm:pt modelId="{DC69DBF0-C217-4C73-A0D7-DD12AB2A9B3B}" type="pres">
      <dgm:prSet presAssocID="{8D081DA1-71B6-40AD-AB15-905C8AF71913}" presName="node" presStyleLbl="node1" presStyleIdx="0" presStyleCnt="3" custScaleX="117191" custScaleY="11598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FB232B-8C86-48C2-8ACF-625C06578257}" type="pres">
      <dgm:prSet presAssocID="{8D081DA1-71B6-40AD-AB15-905C8AF71913}" presName="dummy" presStyleCnt="0"/>
      <dgm:spPr/>
    </dgm:pt>
    <dgm:pt modelId="{5C840487-4ECE-4BF2-BC63-46FF1DAE9FDA}" type="pres">
      <dgm:prSet presAssocID="{B37580E0-F84B-46FD-B007-DF01D4D61AE8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A3657430-E9BA-41D0-AB36-2597CEB8B773}" type="pres">
      <dgm:prSet presAssocID="{B4937F4D-6DDE-4C4D-BA33-A2D82CDEF5A0}" presName="node" presStyleLbl="node1" presStyleIdx="1" presStyleCnt="3" custScaleX="114402" custScaleY="11533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0B1478-81A3-44DE-8367-6445C2DC74E2}" type="pres">
      <dgm:prSet presAssocID="{B4937F4D-6DDE-4C4D-BA33-A2D82CDEF5A0}" presName="dummy" presStyleCnt="0"/>
      <dgm:spPr/>
    </dgm:pt>
    <dgm:pt modelId="{F7B45355-318A-4E35-8D8B-E65F36C898E3}" type="pres">
      <dgm:prSet presAssocID="{1FEF147A-A6C9-4C0A-8719-895FD65AB174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EC71F3EA-4446-4996-BC28-B63F86EF10DC}" type="pres">
      <dgm:prSet presAssocID="{DEF7F933-EB28-49DC-A7A5-1F78D48EDDCE}" presName="node" presStyleLbl="node1" presStyleIdx="2" presStyleCnt="3" custScaleX="117255" custScaleY="11806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834152-5010-4429-994B-B6B30A0D9735}" type="pres">
      <dgm:prSet presAssocID="{DEF7F933-EB28-49DC-A7A5-1F78D48EDDCE}" presName="dummy" presStyleCnt="0"/>
      <dgm:spPr/>
    </dgm:pt>
    <dgm:pt modelId="{D8AF92CD-290A-49AE-A9AC-BD5A56656EB0}" type="pres">
      <dgm:prSet presAssocID="{2EB175BB-2132-4982-902A-CE813AD6813B}" presName="sibTrans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1C7E4475-A182-4463-B931-B2382A488817}" type="presOf" srcId="{8D081DA1-71B6-40AD-AB15-905C8AF71913}" destId="{DC69DBF0-C217-4C73-A0D7-DD12AB2A9B3B}" srcOrd="0" destOrd="0" presId="urn:microsoft.com/office/officeart/2005/8/layout/radial6"/>
    <dgm:cxn modelId="{448AB2B3-321E-4D9C-960D-A1BD2FB3C940}" srcId="{825158E7-F167-40AB-B177-9B2105BE724C}" destId="{DEF7F933-EB28-49DC-A7A5-1F78D48EDDCE}" srcOrd="2" destOrd="0" parTransId="{3A48683E-E197-4463-86EC-E8334E4C861A}" sibTransId="{2EB175BB-2132-4982-902A-CE813AD6813B}"/>
    <dgm:cxn modelId="{ED46437D-C00E-4D80-8E58-4F70FE454A79}" type="presOf" srcId="{1FEF147A-A6C9-4C0A-8719-895FD65AB174}" destId="{F7B45355-318A-4E35-8D8B-E65F36C898E3}" srcOrd="0" destOrd="0" presId="urn:microsoft.com/office/officeart/2005/8/layout/radial6"/>
    <dgm:cxn modelId="{899332BD-3BB2-49F4-98A7-8388E0B4AC83}" type="presOf" srcId="{B37580E0-F84B-46FD-B007-DF01D4D61AE8}" destId="{5C840487-4ECE-4BF2-BC63-46FF1DAE9FDA}" srcOrd="0" destOrd="0" presId="urn:microsoft.com/office/officeart/2005/8/layout/radial6"/>
    <dgm:cxn modelId="{B81E67C2-6FCF-4FBF-BF42-757B9B6064B7}" type="presOf" srcId="{2EB175BB-2132-4982-902A-CE813AD6813B}" destId="{D8AF92CD-290A-49AE-A9AC-BD5A56656EB0}" srcOrd="0" destOrd="0" presId="urn:microsoft.com/office/officeart/2005/8/layout/radial6"/>
    <dgm:cxn modelId="{655ACD8D-4810-43B9-A804-5474428EFE21}" type="presOf" srcId="{B4937F4D-6DDE-4C4D-BA33-A2D82CDEF5A0}" destId="{A3657430-E9BA-41D0-AB36-2597CEB8B773}" srcOrd="0" destOrd="0" presId="urn:microsoft.com/office/officeart/2005/8/layout/radial6"/>
    <dgm:cxn modelId="{6299C03B-DEFA-4A52-B853-965F7B0E30F7}" srcId="{825158E7-F167-40AB-B177-9B2105BE724C}" destId="{8D081DA1-71B6-40AD-AB15-905C8AF71913}" srcOrd="0" destOrd="0" parTransId="{5E2B743E-0ECE-455C-852E-137E56CA9ED9}" sibTransId="{B37580E0-F84B-46FD-B007-DF01D4D61AE8}"/>
    <dgm:cxn modelId="{E3A91A35-E759-42F5-A4CA-385B59E5ECDA}" type="presOf" srcId="{DEF7F933-EB28-49DC-A7A5-1F78D48EDDCE}" destId="{EC71F3EA-4446-4996-BC28-B63F86EF10DC}" srcOrd="0" destOrd="0" presId="urn:microsoft.com/office/officeart/2005/8/layout/radial6"/>
    <dgm:cxn modelId="{AC86BC4E-3A51-4458-9164-0BFDAC3D2E54}" srcId="{734A303D-E14A-4B11-A453-EF2549789937}" destId="{825158E7-F167-40AB-B177-9B2105BE724C}" srcOrd="0" destOrd="0" parTransId="{5BA4A797-1EC9-4482-B33A-F3F9A34B9882}" sibTransId="{F3C5E8F4-908E-4B6C-8893-8292F1FE9CD1}"/>
    <dgm:cxn modelId="{68543A7E-C092-413A-8E35-C3D59A2F9479}" type="presOf" srcId="{734A303D-E14A-4B11-A453-EF2549789937}" destId="{B279F046-75CC-4B64-8408-0FB5AC0B3121}" srcOrd="0" destOrd="0" presId="urn:microsoft.com/office/officeart/2005/8/layout/radial6"/>
    <dgm:cxn modelId="{969BC797-CC37-4B58-9A7D-79B06111A48D}" type="presOf" srcId="{825158E7-F167-40AB-B177-9B2105BE724C}" destId="{04CFBAE3-8E05-4AF7-97A2-C5C9B3447087}" srcOrd="0" destOrd="0" presId="urn:microsoft.com/office/officeart/2005/8/layout/radial6"/>
    <dgm:cxn modelId="{A432768D-54D8-41A4-82A0-8A48E8BC3D86}" srcId="{825158E7-F167-40AB-B177-9B2105BE724C}" destId="{B4937F4D-6DDE-4C4D-BA33-A2D82CDEF5A0}" srcOrd="1" destOrd="0" parTransId="{C214E94E-46E0-4BDB-9F62-771B64D5B7F4}" sibTransId="{1FEF147A-A6C9-4C0A-8719-895FD65AB174}"/>
    <dgm:cxn modelId="{92746DF9-988C-4906-B870-C1E18B357302}" type="presParOf" srcId="{B279F046-75CC-4B64-8408-0FB5AC0B3121}" destId="{04CFBAE3-8E05-4AF7-97A2-C5C9B3447087}" srcOrd="0" destOrd="0" presId="urn:microsoft.com/office/officeart/2005/8/layout/radial6"/>
    <dgm:cxn modelId="{F05FE96E-82C8-4CB9-90D0-7BC32930EFCF}" type="presParOf" srcId="{B279F046-75CC-4B64-8408-0FB5AC0B3121}" destId="{DC69DBF0-C217-4C73-A0D7-DD12AB2A9B3B}" srcOrd="1" destOrd="0" presId="urn:microsoft.com/office/officeart/2005/8/layout/radial6"/>
    <dgm:cxn modelId="{3BA96B52-4594-47F3-9EFD-7F7BDE957073}" type="presParOf" srcId="{B279F046-75CC-4B64-8408-0FB5AC0B3121}" destId="{C7FB232B-8C86-48C2-8ACF-625C06578257}" srcOrd="2" destOrd="0" presId="urn:microsoft.com/office/officeart/2005/8/layout/radial6"/>
    <dgm:cxn modelId="{E517B3D2-1187-49AB-AADA-0FA5AC236678}" type="presParOf" srcId="{B279F046-75CC-4B64-8408-0FB5AC0B3121}" destId="{5C840487-4ECE-4BF2-BC63-46FF1DAE9FDA}" srcOrd="3" destOrd="0" presId="urn:microsoft.com/office/officeart/2005/8/layout/radial6"/>
    <dgm:cxn modelId="{98935928-10F5-4937-8426-327DB001BB2D}" type="presParOf" srcId="{B279F046-75CC-4B64-8408-0FB5AC0B3121}" destId="{A3657430-E9BA-41D0-AB36-2597CEB8B773}" srcOrd="4" destOrd="0" presId="urn:microsoft.com/office/officeart/2005/8/layout/radial6"/>
    <dgm:cxn modelId="{6719F94C-E670-4328-933A-1EF2ADE8C5D0}" type="presParOf" srcId="{B279F046-75CC-4B64-8408-0FB5AC0B3121}" destId="{5F0B1478-81A3-44DE-8367-6445C2DC74E2}" srcOrd="5" destOrd="0" presId="urn:microsoft.com/office/officeart/2005/8/layout/radial6"/>
    <dgm:cxn modelId="{A3A863BF-2A2B-46E2-BB3E-9D1C12B8C188}" type="presParOf" srcId="{B279F046-75CC-4B64-8408-0FB5AC0B3121}" destId="{F7B45355-318A-4E35-8D8B-E65F36C898E3}" srcOrd="6" destOrd="0" presId="urn:microsoft.com/office/officeart/2005/8/layout/radial6"/>
    <dgm:cxn modelId="{0870B0B1-CFD1-40AD-BCD7-B054DB02EA0D}" type="presParOf" srcId="{B279F046-75CC-4B64-8408-0FB5AC0B3121}" destId="{EC71F3EA-4446-4996-BC28-B63F86EF10DC}" srcOrd="7" destOrd="0" presId="urn:microsoft.com/office/officeart/2005/8/layout/radial6"/>
    <dgm:cxn modelId="{5515B9F2-57D1-4D05-BB91-D271C45F2B04}" type="presParOf" srcId="{B279F046-75CC-4B64-8408-0FB5AC0B3121}" destId="{96834152-5010-4429-994B-B6B30A0D9735}" srcOrd="8" destOrd="0" presId="urn:microsoft.com/office/officeart/2005/8/layout/radial6"/>
    <dgm:cxn modelId="{B8EED44E-92BD-4A8F-A714-4EA459FE43DF}" type="presParOf" srcId="{B279F046-75CC-4B64-8408-0FB5AC0B3121}" destId="{D8AF92CD-290A-49AE-A9AC-BD5A56656EB0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1190D5-F7FB-4E60-AFA7-5779649AF49D}" type="doc">
      <dgm:prSet loTypeId="urn:microsoft.com/office/officeart/2005/8/layout/radial1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0EFE00D-3856-4E8F-8AF8-7D05FC55204E}">
      <dgm:prSet phldrT="[文本]"/>
      <dgm:spPr>
        <a:xfrm>
          <a:off x="532283" y="415335"/>
          <a:ext cx="791999" cy="791132"/>
        </a:xfrm>
        <a:solidFill>
          <a:srgbClr val="43BBE1"/>
        </a:solidFill>
        <a:ln w="38100" cap="flat" cmpd="sng" algn="ctr">
          <a:solidFill>
            <a:sysClr val="window" lastClr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lnSpc>
              <a:spcPct val="100000"/>
            </a:lnSpc>
          </a:pPr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421D4D56-AF6C-4941-BBCA-87AAF44FD232}" type="parTrans" cxnId="{44482501-48F6-4011-87F9-E80BC6AFFACE}">
      <dgm:prSet/>
      <dgm:spPr/>
      <dgm:t>
        <a:bodyPr/>
        <a:lstStyle/>
        <a:p>
          <a:endParaRPr lang="zh-CN" altLang="en-US"/>
        </a:p>
      </dgm:t>
    </dgm:pt>
    <dgm:pt modelId="{F7E86B26-C3E1-4FA4-8EFA-1DF0F8709ADE}" type="sibTrans" cxnId="{44482501-48F6-4011-87F9-E80BC6AFFACE}">
      <dgm:prSet/>
      <dgm:spPr/>
      <dgm:t>
        <a:bodyPr/>
        <a:lstStyle/>
        <a:p>
          <a:endParaRPr lang="zh-CN" altLang="en-US"/>
        </a:p>
      </dgm:t>
    </dgm:pt>
    <dgm:pt modelId="{D746447A-38FE-471E-A828-5E76A74F4136}">
      <dgm:prSet phldrT="[文本]"/>
      <dgm:spPr>
        <a:xfrm>
          <a:off x="616348" y="72224"/>
          <a:ext cx="277291" cy="277291"/>
        </a:xfr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65BD7B1D-C8C1-4874-A413-B386AC3329B9}" type="parTrans" cxnId="{53AA1220-0554-4452-A709-4DCDF94C9F43}">
      <dgm:prSet/>
      <dgm:spPr>
        <a:xfrm rot="15233481">
          <a:off x="760837" y="365804"/>
          <a:ext cx="90308" cy="43296"/>
        </a:xfrm>
        <a:noFill/>
        <a:ln w="25400" cap="flat" cmpd="sng" algn="ctr">
          <a:solidFill>
            <a:srgbClr val="43BBE1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000A70E2-1226-4456-9B91-31642C5C022B}" type="sibTrans" cxnId="{53AA1220-0554-4452-A709-4DCDF94C9F43}">
      <dgm:prSet/>
      <dgm:spPr/>
      <dgm:t>
        <a:bodyPr/>
        <a:lstStyle/>
        <a:p>
          <a:endParaRPr lang="zh-CN" altLang="en-US"/>
        </a:p>
      </dgm:t>
    </dgm:pt>
    <dgm:pt modelId="{3E7424E6-5879-4B03-A02A-4395199C587A}">
      <dgm:prSet phldrT="[文本]"/>
      <dgm:spPr>
        <a:xfrm>
          <a:off x="1325047" y="145174"/>
          <a:ext cx="277291" cy="277291"/>
        </a:xfr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FB71CBAA-D4D0-4441-B96D-E7B5F4D20539}" type="parTrans" cxnId="{F94D0A7D-5D11-4C76-B1B0-F77C88F9FE3B}">
      <dgm:prSet/>
      <dgm:spPr>
        <a:xfrm rot="18926946">
          <a:off x="1179167" y="435515"/>
          <a:ext cx="216886" cy="43296"/>
        </a:xfrm>
        <a:noFill/>
        <a:ln w="25400" cap="flat" cmpd="sng" algn="ctr">
          <a:solidFill>
            <a:srgbClr val="43BBE1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4968CC65-F2AE-4AD8-836B-E6CEE6EDCCDC}" type="sibTrans" cxnId="{F94D0A7D-5D11-4C76-B1B0-F77C88F9FE3B}">
      <dgm:prSet/>
      <dgm:spPr/>
      <dgm:t>
        <a:bodyPr/>
        <a:lstStyle/>
        <a:p>
          <a:endParaRPr lang="zh-CN" altLang="en-US"/>
        </a:p>
      </dgm:t>
    </dgm:pt>
    <dgm:pt modelId="{5179A6DB-8296-450B-8897-FD2CB1D38BDC}">
      <dgm:prSet phldrT="[文本]"/>
      <dgm:spPr>
        <a:xfrm>
          <a:off x="142082" y="522327"/>
          <a:ext cx="277291" cy="277291"/>
        </a:xfr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6A26AEC1-4695-4775-89E9-02E29584ACE0}" type="parTrans" cxnId="{B28600DC-AB9E-4761-84A3-52B7E8C5C5D4}">
      <dgm:prSet/>
      <dgm:spPr>
        <a:xfrm rot="11582163">
          <a:off x="414124" y="685266"/>
          <a:ext cx="130062" cy="43296"/>
        </a:xfrm>
        <a:noFill/>
        <a:ln w="25400" cap="flat" cmpd="sng" algn="ctr">
          <a:solidFill>
            <a:srgbClr val="43BBE1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EDD445FA-B5E9-4229-9EBD-986DF9D89C90}" type="sibTrans" cxnId="{B28600DC-AB9E-4761-84A3-52B7E8C5C5D4}">
      <dgm:prSet/>
      <dgm:spPr/>
      <dgm:t>
        <a:bodyPr/>
        <a:lstStyle/>
        <a:p>
          <a:endParaRPr lang="zh-CN" altLang="en-US"/>
        </a:p>
      </dgm:t>
    </dgm:pt>
    <dgm:pt modelId="{66EBD27E-CF89-487F-B5A0-CEE3A984258F}" type="pres">
      <dgm:prSet presAssocID="{E51190D5-F7FB-4E60-AFA7-5779649AF49D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F34E99E-1CF9-46A1-B075-4F04C1F1706E}" type="pres">
      <dgm:prSet presAssocID="{B0EFE00D-3856-4E8F-8AF8-7D05FC55204E}" presName="centerShape" presStyleLbl="node0" presStyleIdx="0" presStyleCnt="1" custScaleX="177350" custScaleY="177156"/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26D21130-6C54-48F2-B29B-9123C0E7594C}" type="pres">
      <dgm:prSet presAssocID="{65BD7B1D-C8C1-4874-A413-B386AC3329B9}" presName="Name9" presStyleLbl="parChTrans1D2" presStyleIdx="0" presStyleCnt="3"/>
      <dgm:spPr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90308" y="21648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0156AFBA-7B69-4623-8F21-2D74A0747C08}" type="pres">
      <dgm:prSet presAssocID="{65BD7B1D-C8C1-4874-A413-B386AC3329B9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B6CC7380-B1D3-4D21-8412-6F5ED94ADA00}" type="pres">
      <dgm:prSet presAssocID="{D746447A-38FE-471E-A828-5E76A74F4136}" presName="node" presStyleLbl="node1" presStyleIdx="0" presStyleCnt="3" custScaleX="62093" custScaleY="62093" custRadScaleRad="107446" custRadScaleInc="-35797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668FD72B-7AC4-4263-A9DE-4049505F84EA}" type="pres">
      <dgm:prSet presAssocID="{FB71CBAA-D4D0-4441-B96D-E7B5F4D20539}" presName="Name9" presStyleLbl="parChTrans1D2" presStyleIdx="1" presStyleCnt="3"/>
      <dgm:spPr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216886" y="21648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C085CB3E-C368-4157-9C75-52902A502FB2}" type="pres">
      <dgm:prSet presAssocID="{FB71CBAA-D4D0-4441-B96D-E7B5F4D20539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1ED3D519-8BD4-4503-A5E0-33FBF5EFE085}" type="pres">
      <dgm:prSet presAssocID="{3E7424E6-5879-4B03-A02A-4395199C587A}" presName="node" presStyleLbl="node1" presStyleIdx="1" presStyleCnt="3" custScaleX="62093" custScaleY="62093" custRadScaleRad="129254" custRadScaleInc="-99002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0C1D70EB-04AB-40CB-A034-400A1FEB844A}" type="pres">
      <dgm:prSet presAssocID="{6A26AEC1-4695-4775-89E9-02E29584ACE0}" presName="Name9" presStyleLbl="parChTrans1D2" presStyleIdx="2" presStyleCnt="3"/>
      <dgm:spPr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130062" y="21648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ACE080C8-D91B-49D4-9DF2-1CD1A556FFBD}" type="pres">
      <dgm:prSet presAssocID="{6A26AEC1-4695-4775-89E9-02E29584ACE0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E9588169-7B57-4C17-8A5C-1CE8BA1617C6}" type="pres">
      <dgm:prSet presAssocID="{5179A6DB-8296-450B-8897-FD2CB1D38BDC}" presName="node" presStyleLbl="node1" presStyleIdx="2" presStyleCnt="3" custScaleX="62093" custScaleY="62093" custRadScaleRad="114350" custRadScaleInc="28969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</dgm:ptLst>
  <dgm:cxnLst>
    <dgm:cxn modelId="{1EDAC442-3114-4F51-81F5-5A1876C94C26}" type="presOf" srcId="{6A26AEC1-4695-4775-89E9-02E29584ACE0}" destId="{ACE080C8-D91B-49D4-9DF2-1CD1A556FFBD}" srcOrd="1" destOrd="0" presId="urn:microsoft.com/office/officeart/2005/8/layout/radial1"/>
    <dgm:cxn modelId="{5E9D8F72-8D94-47ED-B997-144D15D20343}" type="presOf" srcId="{65BD7B1D-C8C1-4874-A413-B386AC3329B9}" destId="{26D21130-6C54-48F2-B29B-9123C0E7594C}" srcOrd="0" destOrd="0" presId="urn:microsoft.com/office/officeart/2005/8/layout/radial1"/>
    <dgm:cxn modelId="{CC7C39B5-6D1D-4DB0-93ED-D470999979CD}" type="presOf" srcId="{65BD7B1D-C8C1-4874-A413-B386AC3329B9}" destId="{0156AFBA-7B69-4623-8F21-2D74A0747C08}" srcOrd="1" destOrd="0" presId="urn:microsoft.com/office/officeart/2005/8/layout/radial1"/>
    <dgm:cxn modelId="{F94D0A7D-5D11-4C76-B1B0-F77C88F9FE3B}" srcId="{B0EFE00D-3856-4E8F-8AF8-7D05FC55204E}" destId="{3E7424E6-5879-4B03-A02A-4395199C587A}" srcOrd="1" destOrd="0" parTransId="{FB71CBAA-D4D0-4441-B96D-E7B5F4D20539}" sibTransId="{4968CC65-F2AE-4AD8-836B-E6CEE6EDCCDC}"/>
    <dgm:cxn modelId="{53AA1220-0554-4452-A709-4DCDF94C9F43}" srcId="{B0EFE00D-3856-4E8F-8AF8-7D05FC55204E}" destId="{D746447A-38FE-471E-A828-5E76A74F4136}" srcOrd="0" destOrd="0" parTransId="{65BD7B1D-C8C1-4874-A413-B386AC3329B9}" sibTransId="{000A70E2-1226-4456-9B91-31642C5C022B}"/>
    <dgm:cxn modelId="{3E6F4B02-12F0-4F23-9C7F-56EF47676FC4}" type="presOf" srcId="{FB71CBAA-D4D0-4441-B96D-E7B5F4D20539}" destId="{C085CB3E-C368-4157-9C75-52902A502FB2}" srcOrd="1" destOrd="0" presId="urn:microsoft.com/office/officeart/2005/8/layout/radial1"/>
    <dgm:cxn modelId="{44482501-48F6-4011-87F9-E80BC6AFFACE}" srcId="{E51190D5-F7FB-4E60-AFA7-5779649AF49D}" destId="{B0EFE00D-3856-4E8F-8AF8-7D05FC55204E}" srcOrd="0" destOrd="0" parTransId="{421D4D56-AF6C-4941-BBCA-87AAF44FD232}" sibTransId="{F7E86B26-C3E1-4FA4-8EFA-1DF0F8709ADE}"/>
    <dgm:cxn modelId="{B28600DC-AB9E-4761-84A3-52B7E8C5C5D4}" srcId="{B0EFE00D-3856-4E8F-8AF8-7D05FC55204E}" destId="{5179A6DB-8296-450B-8897-FD2CB1D38BDC}" srcOrd="2" destOrd="0" parTransId="{6A26AEC1-4695-4775-89E9-02E29584ACE0}" sibTransId="{EDD445FA-B5E9-4229-9EBD-986DF9D89C90}"/>
    <dgm:cxn modelId="{DC239860-55C6-45EE-BC09-870EA4021096}" type="presOf" srcId="{3E7424E6-5879-4B03-A02A-4395199C587A}" destId="{1ED3D519-8BD4-4503-A5E0-33FBF5EFE085}" srcOrd="0" destOrd="0" presId="urn:microsoft.com/office/officeart/2005/8/layout/radial1"/>
    <dgm:cxn modelId="{C0FFE80C-3AF7-464D-B736-E7AAE664622C}" type="presOf" srcId="{D746447A-38FE-471E-A828-5E76A74F4136}" destId="{B6CC7380-B1D3-4D21-8412-6F5ED94ADA00}" srcOrd="0" destOrd="0" presId="urn:microsoft.com/office/officeart/2005/8/layout/radial1"/>
    <dgm:cxn modelId="{42E8341D-B7F7-49E8-918C-0A7F82E1EAEC}" type="presOf" srcId="{5179A6DB-8296-450B-8897-FD2CB1D38BDC}" destId="{E9588169-7B57-4C17-8A5C-1CE8BA1617C6}" srcOrd="0" destOrd="0" presId="urn:microsoft.com/office/officeart/2005/8/layout/radial1"/>
    <dgm:cxn modelId="{82200860-FC05-4871-8166-277EC6AC52BD}" type="presOf" srcId="{FB71CBAA-D4D0-4441-B96D-E7B5F4D20539}" destId="{668FD72B-7AC4-4263-A9DE-4049505F84EA}" srcOrd="0" destOrd="0" presId="urn:microsoft.com/office/officeart/2005/8/layout/radial1"/>
    <dgm:cxn modelId="{00320F21-8417-4251-ABC0-8BF695E098DA}" type="presOf" srcId="{E51190D5-F7FB-4E60-AFA7-5779649AF49D}" destId="{66EBD27E-CF89-487F-B5A0-CEE3A984258F}" srcOrd="0" destOrd="0" presId="urn:microsoft.com/office/officeart/2005/8/layout/radial1"/>
    <dgm:cxn modelId="{97BB4FB3-DB15-4579-951C-C23FA5726C11}" type="presOf" srcId="{B0EFE00D-3856-4E8F-8AF8-7D05FC55204E}" destId="{0F34E99E-1CF9-46A1-B075-4F04C1F1706E}" srcOrd="0" destOrd="0" presId="urn:microsoft.com/office/officeart/2005/8/layout/radial1"/>
    <dgm:cxn modelId="{D186DD1B-1848-4F45-A470-57543A222A7B}" type="presOf" srcId="{6A26AEC1-4695-4775-89E9-02E29584ACE0}" destId="{0C1D70EB-04AB-40CB-A034-400A1FEB844A}" srcOrd="0" destOrd="0" presId="urn:microsoft.com/office/officeart/2005/8/layout/radial1"/>
    <dgm:cxn modelId="{B1DC951F-2585-4220-AA54-F705A0394307}" type="presParOf" srcId="{66EBD27E-CF89-487F-B5A0-CEE3A984258F}" destId="{0F34E99E-1CF9-46A1-B075-4F04C1F1706E}" srcOrd="0" destOrd="0" presId="urn:microsoft.com/office/officeart/2005/8/layout/radial1"/>
    <dgm:cxn modelId="{B0F13505-1535-4BEB-AA69-83B0B6D1B1CC}" type="presParOf" srcId="{66EBD27E-CF89-487F-B5A0-CEE3A984258F}" destId="{26D21130-6C54-48F2-B29B-9123C0E7594C}" srcOrd="1" destOrd="0" presId="urn:microsoft.com/office/officeart/2005/8/layout/radial1"/>
    <dgm:cxn modelId="{7ED56F22-A320-42E3-9754-4E9A270AD24B}" type="presParOf" srcId="{26D21130-6C54-48F2-B29B-9123C0E7594C}" destId="{0156AFBA-7B69-4623-8F21-2D74A0747C08}" srcOrd="0" destOrd="0" presId="urn:microsoft.com/office/officeart/2005/8/layout/radial1"/>
    <dgm:cxn modelId="{2DB71237-9C3C-4790-BEBC-9C67B9882C00}" type="presParOf" srcId="{66EBD27E-CF89-487F-B5A0-CEE3A984258F}" destId="{B6CC7380-B1D3-4D21-8412-6F5ED94ADA00}" srcOrd="2" destOrd="0" presId="urn:microsoft.com/office/officeart/2005/8/layout/radial1"/>
    <dgm:cxn modelId="{50ED5071-8DC4-4464-8C4A-0788C408DAAA}" type="presParOf" srcId="{66EBD27E-CF89-487F-B5A0-CEE3A984258F}" destId="{668FD72B-7AC4-4263-A9DE-4049505F84EA}" srcOrd="3" destOrd="0" presId="urn:microsoft.com/office/officeart/2005/8/layout/radial1"/>
    <dgm:cxn modelId="{ACCBC0FB-E9E2-4346-8343-FFD4EA00E5D0}" type="presParOf" srcId="{668FD72B-7AC4-4263-A9DE-4049505F84EA}" destId="{C085CB3E-C368-4157-9C75-52902A502FB2}" srcOrd="0" destOrd="0" presId="urn:microsoft.com/office/officeart/2005/8/layout/radial1"/>
    <dgm:cxn modelId="{6DC181E9-FC53-473C-A2E6-E8586F6683C2}" type="presParOf" srcId="{66EBD27E-CF89-487F-B5A0-CEE3A984258F}" destId="{1ED3D519-8BD4-4503-A5E0-33FBF5EFE085}" srcOrd="4" destOrd="0" presId="urn:microsoft.com/office/officeart/2005/8/layout/radial1"/>
    <dgm:cxn modelId="{931476C3-8BB0-4988-AF7E-3D898B282435}" type="presParOf" srcId="{66EBD27E-CF89-487F-B5A0-CEE3A984258F}" destId="{0C1D70EB-04AB-40CB-A034-400A1FEB844A}" srcOrd="5" destOrd="0" presId="urn:microsoft.com/office/officeart/2005/8/layout/radial1"/>
    <dgm:cxn modelId="{4794C9D0-6A76-417F-8C39-C5755753FDAB}" type="presParOf" srcId="{0C1D70EB-04AB-40CB-A034-400A1FEB844A}" destId="{ACE080C8-D91B-49D4-9DF2-1CD1A556FFBD}" srcOrd="0" destOrd="0" presId="urn:microsoft.com/office/officeart/2005/8/layout/radial1"/>
    <dgm:cxn modelId="{F95EEDC6-69DD-4D99-8790-5B3FC837464E}" type="presParOf" srcId="{66EBD27E-CF89-487F-B5A0-CEE3A984258F}" destId="{E9588169-7B57-4C17-8A5C-1CE8BA1617C6}" srcOrd="6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CA32284-9C9C-451D-91CF-227E43B02D48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69A129F-27D8-4A77-B8AD-4EE7B0EEB307}">
      <dgm:prSet phldrT="[文本]" custT="1"/>
      <dgm:spPr>
        <a:xfrm>
          <a:off x="870214" y="539838"/>
          <a:ext cx="897529" cy="897529"/>
        </a:xfrm>
        <a:solidFill>
          <a:srgbClr val="FFC000"/>
        </a:solidFill>
        <a:ln w="25400" cap="flat" cmpd="sng" algn="ctr">
          <a:solidFill>
            <a:sysClr val="window" lastClr="FFFFFF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zh-CN" altLang="en-US" sz="9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E0378615-C13F-49FB-A0B2-D0FFC6814DCB}" type="parTrans" cxnId="{3608D21B-DD93-4D32-9D99-20278570C7FF}">
      <dgm:prSet/>
      <dgm:spPr/>
      <dgm:t>
        <a:bodyPr/>
        <a:lstStyle/>
        <a:p>
          <a:endParaRPr lang="zh-CN" altLang="en-US"/>
        </a:p>
      </dgm:t>
    </dgm:pt>
    <dgm:pt modelId="{606F37E4-C67F-4841-93E7-2CF9E21E3B1C}" type="sibTrans" cxnId="{3608D21B-DD93-4D32-9D99-20278570C7FF}">
      <dgm:prSet/>
      <dgm:spPr/>
      <dgm:t>
        <a:bodyPr/>
        <a:lstStyle/>
        <a:p>
          <a:endParaRPr lang="zh-CN" altLang="en-US"/>
        </a:p>
      </dgm:t>
    </dgm:pt>
    <dgm:pt modelId="{E587EFB5-C94B-4F67-AC74-0AC765FF5524}">
      <dgm:prSet phldrT="[文本]"/>
      <dgm:spPr>
        <a:xfrm>
          <a:off x="1868095" y="876534"/>
          <a:ext cx="247819" cy="247819"/>
        </a:xfrm>
        <a:solidFill>
          <a:srgbClr val="FFC000"/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F2C263DC-86F4-4F73-A57A-5D2C98B7BC9D}" type="parTrans" cxnId="{B22B9A1C-1B06-4358-AC23-26230E8B14A3}">
      <dgm:prSet/>
      <dgm:spPr>
        <a:xfrm rot="60477">
          <a:off x="1767666" y="976462"/>
          <a:ext cx="100456" cy="41835"/>
        </a:xfrm>
        <a:noFill/>
        <a:ln w="25400" cap="flat" cmpd="sng" algn="ctr">
          <a:solidFill>
            <a:srgbClr val="F79646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783EB0B9-DA66-4FA4-BD0F-C9AB511160F0}" type="sibTrans" cxnId="{B22B9A1C-1B06-4358-AC23-26230E8B14A3}">
      <dgm:prSet/>
      <dgm:spPr/>
      <dgm:t>
        <a:bodyPr/>
        <a:lstStyle/>
        <a:p>
          <a:endParaRPr lang="zh-CN" altLang="en-US"/>
        </a:p>
      </dgm:t>
    </dgm:pt>
    <dgm:pt modelId="{CB0037C6-6386-47D1-9E19-78466B6EF6CF}">
      <dgm:prSet phldrT="[文本]"/>
      <dgm:spPr>
        <a:xfrm>
          <a:off x="1635967" y="1394291"/>
          <a:ext cx="247819" cy="247819"/>
        </a:xfrm>
        <a:solidFill>
          <a:srgbClr val="FFC000"/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3F02E9CC-E5EC-4B92-A18F-F1644C20B143}" type="parTrans" cxnId="{566D29A8-DE62-49C8-88FF-9B9F70C829DE}">
      <dgm:prSet/>
      <dgm:spPr>
        <a:xfrm rot="3013325">
          <a:off x="1585135" y="1357314"/>
          <a:ext cx="116430" cy="41835"/>
        </a:xfrm>
        <a:noFill/>
        <a:ln w="25400" cap="flat" cmpd="sng" algn="ctr">
          <a:solidFill>
            <a:srgbClr val="F79646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A8948222-ABD6-4F06-90B6-0189AC2A4C3B}" type="sibTrans" cxnId="{566D29A8-DE62-49C8-88FF-9B9F70C829DE}">
      <dgm:prSet/>
      <dgm:spPr/>
      <dgm:t>
        <a:bodyPr/>
        <a:lstStyle/>
        <a:p>
          <a:endParaRPr lang="zh-CN" altLang="en-US"/>
        </a:p>
      </dgm:t>
    </dgm:pt>
    <dgm:pt modelId="{43927152-D0BE-4975-B43F-DDF01F4DAAD0}">
      <dgm:prSet phldrT="[文本]"/>
      <dgm:spPr>
        <a:xfrm>
          <a:off x="707241" y="1378312"/>
          <a:ext cx="247819" cy="247819"/>
        </a:xfrm>
        <a:solidFill>
          <a:srgbClr val="FFC000"/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endParaRPr lang="zh-CN" altLang="en-US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1BBB130C-CCD5-42BB-85F8-E4D40FC72DC7}" type="parTrans" cxnId="{C200EECB-CA9F-44C1-98F7-CC3E035C6484}">
      <dgm:prSet/>
      <dgm:spPr>
        <a:xfrm rot="8011485">
          <a:off x="895360" y="1342266"/>
          <a:ext cx="135690" cy="41835"/>
        </a:xfrm>
        <a:noFill/>
        <a:ln w="25400" cap="flat" cmpd="sng" algn="ctr">
          <a:solidFill>
            <a:srgbClr val="F79646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51284108-4D2B-45D9-82CB-A324EB7B877E}" type="sibTrans" cxnId="{C200EECB-CA9F-44C1-98F7-CC3E035C6484}">
      <dgm:prSet/>
      <dgm:spPr/>
      <dgm:t>
        <a:bodyPr/>
        <a:lstStyle/>
        <a:p>
          <a:endParaRPr lang="zh-CN" altLang="en-US"/>
        </a:p>
      </dgm:t>
    </dgm:pt>
    <dgm:pt modelId="{6D6C8457-6629-46CD-8BD7-3CBA369A8620}">
      <dgm:prSet/>
      <dgm:spPr>
        <a:xfrm>
          <a:off x="468516" y="876537"/>
          <a:ext cx="247819" cy="247819"/>
        </a:xfrm>
        <a:solidFill>
          <a:srgbClr val="FFC000"/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DA8BEE3F-D9BD-4AB4-8E17-64F067503B3F}" type="parTrans" cxnId="{8EE0FF1F-FFAB-4942-9009-8EA40695800C}">
      <dgm:prSet/>
      <dgm:spPr>
        <a:xfrm rot="10743964">
          <a:off x="716308" y="976254"/>
          <a:ext cx="153975" cy="41835"/>
        </a:xfrm>
        <a:noFill/>
        <a:ln w="25400" cap="flat" cmpd="sng" algn="ctr">
          <a:solidFill>
            <a:srgbClr val="F79646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83667B64-8DF7-48BB-A1B9-DC1C3A1FDC9F}" type="sibTrans" cxnId="{8EE0FF1F-FFAB-4942-9009-8EA40695800C}">
      <dgm:prSet/>
      <dgm:spPr/>
      <dgm:t>
        <a:bodyPr/>
        <a:lstStyle/>
        <a:p>
          <a:endParaRPr lang="zh-CN" altLang="en-US"/>
        </a:p>
      </dgm:t>
    </dgm:pt>
    <dgm:pt modelId="{7A9B2ED0-20B8-42AD-BB29-C91F177A4ECE}">
      <dgm:prSet/>
      <dgm:spPr>
        <a:xfrm>
          <a:off x="746756" y="358026"/>
          <a:ext cx="247819" cy="247819"/>
        </a:xfrm>
        <a:solidFill>
          <a:srgbClr val="FFC000"/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gm:t>
    </dgm:pt>
    <dgm:pt modelId="{E84E7146-BCCC-46F8-957A-54EC107AAD97}" type="parTrans" cxnId="{08A35D33-5244-47F5-8070-3908E479FFFC}">
      <dgm:prSet/>
      <dgm:spPr>
        <a:xfrm rot="13709801">
          <a:off x="935258" y="592707"/>
          <a:ext cx="103857" cy="41835"/>
        </a:xfrm>
        <a:noFill/>
        <a:ln w="25400" cap="flat" cmpd="sng" algn="ctr">
          <a:solidFill>
            <a:srgbClr val="F79646"/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gm:t>
    </dgm:pt>
    <dgm:pt modelId="{CB077F98-CF06-4B13-9779-FE41C22A9FD9}" type="sibTrans" cxnId="{08A35D33-5244-47F5-8070-3908E479FFFC}">
      <dgm:prSet/>
      <dgm:spPr/>
      <dgm:t>
        <a:bodyPr/>
        <a:lstStyle/>
        <a:p>
          <a:endParaRPr lang="zh-CN" altLang="en-US"/>
        </a:p>
      </dgm:t>
    </dgm:pt>
    <dgm:pt modelId="{8040C587-A35E-4729-83B3-1A191BAB8F9E}" type="pres">
      <dgm:prSet presAssocID="{BCA32284-9C9C-451D-91CF-227E43B02D48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C99A5E5-AA3F-4587-9021-9462FD5F4EFB}" type="pres">
      <dgm:prSet presAssocID="{669A129F-27D8-4A77-B8AD-4EE7B0EEB307}" presName="centerShape" presStyleLbl="node0" presStyleIdx="0" presStyleCnt="1" custScaleX="177156" custScaleY="177156" custLinFactNeighborX="17381" custLinFactNeighborY="5709"/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E566432C-AC4D-4511-AB39-6FC96DCDA046}" type="pres">
      <dgm:prSet presAssocID="{F2C263DC-86F4-4F73-A57A-5D2C98B7BC9D}" presName="Name9" presStyleLbl="parChTrans1D2" presStyleIdx="0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00456" y="20917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CA3914FF-B85B-448A-A9B5-90FCD82C2073}" type="pres">
      <dgm:prSet presAssocID="{F2C263DC-86F4-4F73-A57A-5D2C98B7BC9D}" presName="connTx" presStyleLbl="parChTrans1D2" presStyleIdx="0" presStyleCnt="5"/>
      <dgm:spPr/>
      <dgm:t>
        <a:bodyPr/>
        <a:lstStyle/>
        <a:p>
          <a:endParaRPr lang="zh-CN" altLang="en-US"/>
        </a:p>
      </dgm:t>
    </dgm:pt>
    <dgm:pt modelId="{74547A56-D578-490F-A202-E2D65EF6FC4B}" type="pres">
      <dgm:prSet presAssocID="{E587EFB5-C94B-4F67-AC74-0AC765FF5524}" presName="node" presStyleLbl="node1" presStyleIdx="0" presStyleCnt="5" custScaleX="48915" custScaleY="48915" custRadScaleRad="132861" custRadScaleInc="273555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D037F013-0DE7-43F4-86AF-8B16DEF2E5D7}" type="pres">
      <dgm:prSet presAssocID="{3F02E9CC-E5EC-4B92-A18F-F1644C20B143}" presName="Name9" presStyleLbl="parChTrans1D2" presStyleIdx="1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16430" y="20917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9A1CD048-1D27-4987-B28D-85F184C07528}" type="pres">
      <dgm:prSet presAssocID="{3F02E9CC-E5EC-4B92-A18F-F1644C20B143}" presName="connTx" presStyleLbl="parChTrans1D2" presStyleIdx="1" presStyleCnt="5"/>
      <dgm:spPr/>
      <dgm:t>
        <a:bodyPr/>
        <a:lstStyle/>
        <a:p>
          <a:endParaRPr lang="zh-CN" altLang="en-US"/>
        </a:p>
      </dgm:t>
    </dgm:pt>
    <dgm:pt modelId="{0B2B7B3B-4667-41CE-856A-65EAFF8F761D}" type="pres">
      <dgm:prSet presAssocID="{CB0037C6-6386-47D1-9E19-78466B6EF6CF}" presName="node" presStyleLbl="node1" presStyleIdx="1" presStyleCnt="5" custScaleX="48915" custScaleY="48915" custRadScaleRad="138898" custRadScaleInc="185150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AFA5C0B1-14C8-4E7B-80C3-5AB884F1FA52}" type="pres">
      <dgm:prSet presAssocID="{1BBB130C-CCD5-42BB-85F8-E4D40FC72DC7}" presName="Name9" presStyleLbl="parChTrans1D2" presStyleIdx="2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35690" y="20917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AA24CA26-CB4F-48E3-80E8-D16FAF925F8B}" type="pres">
      <dgm:prSet presAssocID="{1BBB130C-CCD5-42BB-85F8-E4D40FC72DC7}" presName="connTx" presStyleLbl="parChTrans1D2" presStyleIdx="2" presStyleCnt="5"/>
      <dgm:spPr/>
      <dgm:t>
        <a:bodyPr/>
        <a:lstStyle/>
        <a:p>
          <a:endParaRPr lang="zh-CN" altLang="en-US"/>
        </a:p>
      </dgm:t>
    </dgm:pt>
    <dgm:pt modelId="{495C8349-FE8C-4177-80E1-3524C845254A}" type="pres">
      <dgm:prSet presAssocID="{43927152-D0BE-4975-B43F-DDF01F4DAAD0}" presName="node" presStyleLbl="node1" presStyleIdx="2" presStyleCnt="5" custScaleX="48915" custScaleY="48915" custRadScaleRad="97603" custRadScaleInc="79069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536E817A-53B1-4222-B51F-7C2E5D17C147}" type="pres">
      <dgm:prSet presAssocID="{DA8BEE3F-D9BD-4AB4-8E17-64F067503B3F}" presName="Name9" presStyleLbl="parChTrans1D2" presStyleIdx="3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53975" y="20917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A0A9F4B3-8967-486E-B099-1C14DE277FDF}" type="pres">
      <dgm:prSet presAssocID="{DA8BEE3F-D9BD-4AB4-8E17-64F067503B3F}" presName="connTx" presStyleLbl="parChTrans1D2" presStyleIdx="3" presStyleCnt="5"/>
      <dgm:spPr/>
      <dgm:t>
        <a:bodyPr/>
        <a:lstStyle/>
        <a:p>
          <a:endParaRPr lang="zh-CN" altLang="en-US"/>
        </a:p>
      </dgm:t>
    </dgm:pt>
    <dgm:pt modelId="{205B5B2D-FE2B-4EB0-9D73-0B28ABC670FB}" type="pres">
      <dgm:prSet presAssocID="{6D6C8457-6629-46CD-8BD7-3CBA369A8620}" presName="node" presStyleLbl="node1" presStyleIdx="3" presStyleCnt="5" custScaleX="48915" custScaleY="48915" custRadScaleRad="76637" custRadScaleInc="66901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  <dgm:pt modelId="{7797863E-8ABB-400F-82C2-967CED23AEF8}" type="pres">
      <dgm:prSet presAssocID="{E84E7146-BCCC-46F8-957A-54EC107AAD97}" presName="Name9" presStyleLbl="parChTrans1D2" presStyleIdx="4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03857" y="20917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F4CB7C5D-6A19-42D8-A115-A73048523A16}" type="pres">
      <dgm:prSet presAssocID="{E84E7146-BCCC-46F8-957A-54EC107AAD97}" presName="connTx" presStyleLbl="parChTrans1D2" presStyleIdx="4" presStyleCnt="5"/>
      <dgm:spPr/>
      <dgm:t>
        <a:bodyPr/>
        <a:lstStyle/>
        <a:p>
          <a:endParaRPr lang="zh-CN" altLang="en-US"/>
        </a:p>
      </dgm:t>
    </dgm:pt>
    <dgm:pt modelId="{F7426569-F03B-4086-8764-7A2C64DBE10F}" type="pres">
      <dgm:prSet presAssocID="{7A9B2ED0-20B8-42AD-BB29-C91F177A4ECE}" presName="node" presStyleLbl="node1" presStyleIdx="4" presStyleCnt="5" custScaleX="48915" custScaleY="48915" custRadScaleRad="73434" custRadScaleInc="110207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zh-CN" altLang="en-US"/>
        </a:p>
      </dgm:t>
    </dgm:pt>
  </dgm:ptLst>
  <dgm:cxnLst>
    <dgm:cxn modelId="{50E7DD1D-FB5E-431A-94B5-BBDBD9C69309}" type="presOf" srcId="{BCA32284-9C9C-451D-91CF-227E43B02D48}" destId="{8040C587-A35E-4729-83B3-1A191BAB8F9E}" srcOrd="0" destOrd="0" presId="urn:microsoft.com/office/officeart/2005/8/layout/radial1"/>
    <dgm:cxn modelId="{0147CB59-FE8C-4F8C-8DC3-A2C4ECA74F8A}" type="presOf" srcId="{DA8BEE3F-D9BD-4AB4-8E17-64F067503B3F}" destId="{A0A9F4B3-8967-486E-B099-1C14DE277FDF}" srcOrd="1" destOrd="0" presId="urn:microsoft.com/office/officeart/2005/8/layout/radial1"/>
    <dgm:cxn modelId="{171FC115-23B0-4BCE-99CC-BA22BA6C34A7}" type="presOf" srcId="{E587EFB5-C94B-4F67-AC74-0AC765FF5524}" destId="{74547A56-D578-490F-A202-E2D65EF6FC4B}" srcOrd="0" destOrd="0" presId="urn:microsoft.com/office/officeart/2005/8/layout/radial1"/>
    <dgm:cxn modelId="{FDC09E1D-C2F7-4DAA-9D43-77968ED6DDF9}" type="presOf" srcId="{1BBB130C-CCD5-42BB-85F8-E4D40FC72DC7}" destId="{AA24CA26-CB4F-48E3-80E8-D16FAF925F8B}" srcOrd="1" destOrd="0" presId="urn:microsoft.com/office/officeart/2005/8/layout/radial1"/>
    <dgm:cxn modelId="{566D29A8-DE62-49C8-88FF-9B9F70C829DE}" srcId="{669A129F-27D8-4A77-B8AD-4EE7B0EEB307}" destId="{CB0037C6-6386-47D1-9E19-78466B6EF6CF}" srcOrd="1" destOrd="0" parTransId="{3F02E9CC-E5EC-4B92-A18F-F1644C20B143}" sibTransId="{A8948222-ABD6-4F06-90B6-0189AC2A4C3B}"/>
    <dgm:cxn modelId="{86B62D8D-518A-459F-8A95-881354118427}" type="presOf" srcId="{CB0037C6-6386-47D1-9E19-78466B6EF6CF}" destId="{0B2B7B3B-4667-41CE-856A-65EAFF8F761D}" srcOrd="0" destOrd="0" presId="urn:microsoft.com/office/officeart/2005/8/layout/radial1"/>
    <dgm:cxn modelId="{8EE0FF1F-FFAB-4942-9009-8EA40695800C}" srcId="{669A129F-27D8-4A77-B8AD-4EE7B0EEB307}" destId="{6D6C8457-6629-46CD-8BD7-3CBA369A8620}" srcOrd="3" destOrd="0" parTransId="{DA8BEE3F-D9BD-4AB4-8E17-64F067503B3F}" sibTransId="{83667B64-8DF7-48BB-A1B9-DC1C3A1FDC9F}"/>
    <dgm:cxn modelId="{3B7040A4-0444-4B79-A89B-D198DAF10613}" type="presOf" srcId="{3F02E9CC-E5EC-4B92-A18F-F1644C20B143}" destId="{9A1CD048-1D27-4987-B28D-85F184C07528}" srcOrd="1" destOrd="0" presId="urn:microsoft.com/office/officeart/2005/8/layout/radial1"/>
    <dgm:cxn modelId="{50C26EB7-B979-4D63-A13C-4AAE835AC9A1}" type="presOf" srcId="{669A129F-27D8-4A77-B8AD-4EE7B0EEB307}" destId="{1C99A5E5-AA3F-4587-9021-9462FD5F4EFB}" srcOrd="0" destOrd="0" presId="urn:microsoft.com/office/officeart/2005/8/layout/radial1"/>
    <dgm:cxn modelId="{C81F7E99-63A4-4D74-9C99-D59627B09169}" type="presOf" srcId="{E84E7146-BCCC-46F8-957A-54EC107AAD97}" destId="{7797863E-8ABB-400F-82C2-967CED23AEF8}" srcOrd="0" destOrd="0" presId="urn:microsoft.com/office/officeart/2005/8/layout/radial1"/>
    <dgm:cxn modelId="{8D1414F4-9FDF-40B7-A301-F66161E3B60C}" type="presOf" srcId="{43927152-D0BE-4975-B43F-DDF01F4DAAD0}" destId="{495C8349-FE8C-4177-80E1-3524C845254A}" srcOrd="0" destOrd="0" presId="urn:microsoft.com/office/officeart/2005/8/layout/radial1"/>
    <dgm:cxn modelId="{B22B9A1C-1B06-4358-AC23-26230E8B14A3}" srcId="{669A129F-27D8-4A77-B8AD-4EE7B0EEB307}" destId="{E587EFB5-C94B-4F67-AC74-0AC765FF5524}" srcOrd="0" destOrd="0" parTransId="{F2C263DC-86F4-4F73-A57A-5D2C98B7BC9D}" sibTransId="{783EB0B9-DA66-4FA4-BD0F-C9AB511160F0}"/>
    <dgm:cxn modelId="{08A35D33-5244-47F5-8070-3908E479FFFC}" srcId="{669A129F-27D8-4A77-B8AD-4EE7B0EEB307}" destId="{7A9B2ED0-20B8-42AD-BB29-C91F177A4ECE}" srcOrd="4" destOrd="0" parTransId="{E84E7146-BCCC-46F8-957A-54EC107AAD97}" sibTransId="{CB077F98-CF06-4B13-9779-FE41C22A9FD9}"/>
    <dgm:cxn modelId="{C200EECB-CA9F-44C1-98F7-CC3E035C6484}" srcId="{669A129F-27D8-4A77-B8AD-4EE7B0EEB307}" destId="{43927152-D0BE-4975-B43F-DDF01F4DAAD0}" srcOrd="2" destOrd="0" parTransId="{1BBB130C-CCD5-42BB-85F8-E4D40FC72DC7}" sibTransId="{51284108-4D2B-45D9-82CB-A324EB7B877E}"/>
    <dgm:cxn modelId="{3608D21B-DD93-4D32-9D99-20278570C7FF}" srcId="{BCA32284-9C9C-451D-91CF-227E43B02D48}" destId="{669A129F-27D8-4A77-B8AD-4EE7B0EEB307}" srcOrd="0" destOrd="0" parTransId="{E0378615-C13F-49FB-A0B2-D0FFC6814DCB}" sibTransId="{606F37E4-C67F-4841-93E7-2CF9E21E3B1C}"/>
    <dgm:cxn modelId="{DC4269E2-143E-4D9D-8F6B-BA3469F3F850}" type="presOf" srcId="{DA8BEE3F-D9BD-4AB4-8E17-64F067503B3F}" destId="{536E817A-53B1-4222-B51F-7C2E5D17C147}" srcOrd="0" destOrd="0" presId="urn:microsoft.com/office/officeart/2005/8/layout/radial1"/>
    <dgm:cxn modelId="{2A0164D8-DFAD-4C3E-BBEF-CA57CDE12E86}" type="presOf" srcId="{F2C263DC-86F4-4F73-A57A-5D2C98B7BC9D}" destId="{E566432C-AC4D-4511-AB39-6FC96DCDA046}" srcOrd="0" destOrd="0" presId="urn:microsoft.com/office/officeart/2005/8/layout/radial1"/>
    <dgm:cxn modelId="{25DECC91-C81D-4DA9-A810-E17A5330D9EC}" type="presOf" srcId="{3F02E9CC-E5EC-4B92-A18F-F1644C20B143}" destId="{D037F013-0DE7-43F4-86AF-8B16DEF2E5D7}" srcOrd="0" destOrd="0" presId="urn:microsoft.com/office/officeart/2005/8/layout/radial1"/>
    <dgm:cxn modelId="{6737FF18-845E-4750-82A2-C94EC8E49CA5}" type="presOf" srcId="{F2C263DC-86F4-4F73-A57A-5D2C98B7BC9D}" destId="{CA3914FF-B85B-448A-A9B5-90FCD82C2073}" srcOrd="1" destOrd="0" presId="urn:microsoft.com/office/officeart/2005/8/layout/radial1"/>
    <dgm:cxn modelId="{5852FF3B-9D2D-4041-8454-690B372EAFFA}" type="presOf" srcId="{7A9B2ED0-20B8-42AD-BB29-C91F177A4ECE}" destId="{F7426569-F03B-4086-8764-7A2C64DBE10F}" srcOrd="0" destOrd="0" presId="urn:microsoft.com/office/officeart/2005/8/layout/radial1"/>
    <dgm:cxn modelId="{6B00DD56-2C5B-4A8B-B604-44E2E8EA9696}" type="presOf" srcId="{6D6C8457-6629-46CD-8BD7-3CBA369A8620}" destId="{205B5B2D-FE2B-4EB0-9D73-0B28ABC670FB}" srcOrd="0" destOrd="0" presId="urn:microsoft.com/office/officeart/2005/8/layout/radial1"/>
    <dgm:cxn modelId="{0DB59E4C-9430-459A-AB51-4E215FB561E5}" type="presOf" srcId="{1BBB130C-CCD5-42BB-85F8-E4D40FC72DC7}" destId="{AFA5C0B1-14C8-4E7B-80C3-5AB884F1FA52}" srcOrd="0" destOrd="0" presId="urn:microsoft.com/office/officeart/2005/8/layout/radial1"/>
    <dgm:cxn modelId="{8E4A8D01-D120-4FB3-B438-8EE6998C3ABC}" type="presOf" srcId="{E84E7146-BCCC-46F8-957A-54EC107AAD97}" destId="{F4CB7C5D-6A19-42D8-A115-A73048523A16}" srcOrd="1" destOrd="0" presId="urn:microsoft.com/office/officeart/2005/8/layout/radial1"/>
    <dgm:cxn modelId="{A9D10B9E-B8F4-4B17-95B7-59D81B5E8D75}" type="presParOf" srcId="{8040C587-A35E-4729-83B3-1A191BAB8F9E}" destId="{1C99A5E5-AA3F-4587-9021-9462FD5F4EFB}" srcOrd="0" destOrd="0" presId="urn:microsoft.com/office/officeart/2005/8/layout/radial1"/>
    <dgm:cxn modelId="{0BF50905-48F9-4565-AC0C-2D65B7F8B367}" type="presParOf" srcId="{8040C587-A35E-4729-83B3-1A191BAB8F9E}" destId="{E566432C-AC4D-4511-AB39-6FC96DCDA046}" srcOrd="1" destOrd="0" presId="urn:microsoft.com/office/officeart/2005/8/layout/radial1"/>
    <dgm:cxn modelId="{56B8EA8E-F470-4D63-B557-A4A4E9F51C28}" type="presParOf" srcId="{E566432C-AC4D-4511-AB39-6FC96DCDA046}" destId="{CA3914FF-B85B-448A-A9B5-90FCD82C2073}" srcOrd="0" destOrd="0" presId="urn:microsoft.com/office/officeart/2005/8/layout/radial1"/>
    <dgm:cxn modelId="{7A13A4C5-F106-43CD-9B15-0C84AEBCD033}" type="presParOf" srcId="{8040C587-A35E-4729-83B3-1A191BAB8F9E}" destId="{74547A56-D578-490F-A202-E2D65EF6FC4B}" srcOrd="2" destOrd="0" presId="urn:microsoft.com/office/officeart/2005/8/layout/radial1"/>
    <dgm:cxn modelId="{7B3DAFE4-A121-4AC8-9888-94114E3FD436}" type="presParOf" srcId="{8040C587-A35E-4729-83B3-1A191BAB8F9E}" destId="{D037F013-0DE7-43F4-86AF-8B16DEF2E5D7}" srcOrd="3" destOrd="0" presId="urn:microsoft.com/office/officeart/2005/8/layout/radial1"/>
    <dgm:cxn modelId="{91AF17E0-D07D-4C3C-83DC-21432DAE52BE}" type="presParOf" srcId="{D037F013-0DE7-43F4-86AF-8B16DEF2E5D7}" destId="{9A1CD048-1D27-4987-B28D-85F184C07528}" srcOrd="0" destOrd="0" presId="urn:microsoft.com/office/officeart/2005/8/layout/radial1"/>
    <dgm:cxn modelId="{46F8BDD9-0344-452D-915C-2E8EEEE5DA3F}" type="presParOf" srcId="{8040C587-A35E-4729-83B3-1A191BAB8F9E}" destId="{0B2B7B3B-4667-41CE-856A-65EAFF8F761D}" srcOrd="4" destOrd="0" presId="urn:microsoft.com/office/officeart/2005/8/layout/radial1"/>
    <dgm:cxn modelId="{E3081CF0-D48E-4444-8B2D-0B727BFC45F2}" type="presParOf" srcId="{8040C587-A35E-4729-83B3-1A191BAB8F9E}" destId="{AFA5C0B1-14C8-4E7B-80C3-5AB884F1FA52}" srcOrd="5" destOrd="0" presId="urn:microsoft.com/office/officeart/2005/8/layout/radial1"/>
    <dgm:cxn modelId="{B52D7955-8F1C-4733-8AB8-A9098633D95B}" type="presParOf" srcId="{AFA5C0B1-14C8-4E7B-80C3-5AB884F1FA52}" destId="{AA24CA26-CB4F-48E3-80E8-D16FAF925F8B}" srcOrd="0" destOrd="0" presId="urn:microsoft.com/office/officeart/2005/8/layout/radial1"/>
    <dgm:cxn modelId="{F8BAAEB8-9533-4069-AD2B-A3B1D06A6DF9}" type="presParOf" srcId="{8040C587-A35E-4729-83B3-1A191BAB8F9E}" destId="{495C8349-FE8C-4177-80E1-3524C845254A}" srcOrd="6" destOrd="0" presId="urn:microsoft.com/office/officeart/2005/8/layout/radial1"/>
    <dgm:cxn modelId="{DD508345-F280-4EA7-908F-2F37C4465F65}" type="presParOf" srcId="{8040C587-A35E-4729-83B3-1A191BAB8F9E}" destId="{536E817A-53B1-4222-B51F-7C2E5D17C147}" srcOrd="7" destOrd="0" presId="urn:microsoft.com/office/officeart/2005/8/layout/radial1"/>
    <dgm:cxn modelId="{FA4EA133-93EF-4C33-9001-96498CEE2584}" type="presParOf" srcId="{536E817A-53B1-4222-B51F-7C2E5D17C147}" destId="{A0A9F4B3-8967-486E-B099-1C14DE277FDF}" srcOrd="0" destOrd="0" presId="urn:microsoft.com/office/officeart/2005/8/layout/radial1"/>
    <dgm:cxn modelId="{7D1E2593-6259-4C92-9D83-3623215D0A71}" type="presParOf" srcId="{8040C587-A35E-4729-83B3-1A191BAB8F9E}" destId="{205B5B2D-FE2B-4EB0-9D73-0B28ABC670FB}" srcOrd="8" destOrd="0" presId="urn:microsoft.com/office/officeart/2005/8/layout/radial1"/>
    <dgm:cxn modelId="{0C6598BA-CBA5-458E-A667-A9578FEE17E9}" type="presParOf" srcId="{8040C587-A35E-4729-83B3-1A191BAB8F9E}" destId="{7797863E-8ABB-400F-82C2-967CED23AEF8}" srcOrd="9" destOrd="0" presId="urn:microsoft.com/office/officeart/2005/8/layout/radial1"/>
    <dgm:cxn modelId="{7BAC6128-8EA1-4266-944B-56C406F2FF39}" type="presParOf" srcId="{7797863E-8ABB-400F-82C2-967CED23AEF8}" destId="{F4CB7C5D-6A19-42D8-A115-A73048523A16}" srcOrd="0" destOrd="0" presId="urn:microsoft.com/office/officeart/2005/8/layout/radial1"/>
    <dgm:cxn modelId="{AA4560DD-D971-430C-B548-5767207EE53D}" type="presParOf" srcId="{8040C587-A35E-4729-83B3-1A191BAB8F9E}" destId="{F7426569-F03B-4086-8764-7A2C64DBE10F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F92CD-290A-49AE-A9AC-BD5A56656EB0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9000000"/>
            <a:gd name="adj2" fmla="val 162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B45355-318A-4E35-8D8B-E65F36C898E3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1800000"/>
            <a:gd name="adj2" fmla="val 90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40487-4ECE-4BF2-BC63-46FF1DAE9FDA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16200000"/>
            <a:gd name="adj2" fmla="val 18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CFBAE3-8E05-4AF7-97A2-C5C9B3447087}">
      <dsp:nvSpPr>
        <dsp:cNvPr id="0" name=""/>
        <dsp:cNvSpPr/>
      </dsp:nvSpPr>
      <dsp:spPr>
        <a:xfrm>
          <a:off x="1806739" y="1188756"/>
          <a:ext cx="1440156" cy="1395101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现象调研</a:t>
          </a:r>
          <a:endParaRPr lang="zh-CN" altLang="en-US" sz="3000" kern="1200" dirty="0"/>
        </a:p>
      </dsp:txBody>
      <dsp:txXfrm>
        <a:off x="2017645" y="1393064"/>
        <a:ext cx="1018344" cy="986485"/>
      </dsp:txXfrm>
    </dsp:sp>
    <dsp:sp modelId="{DC69DBF0-C217-4C73-A0D7-DD12AB2A9B3B}">
      <dsp:nvSpPr>
        <dsp:cNvPr id="0" name=""/>
        <dsp:cNvSpPr/>
      </dsp:nvSpPr>
      <dsp:spPr>
        <a:xfrm>
          <a:off x="1989757" y="-35381"/>
          <a:ext cx="1074119" cy="1063057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采访老师</a:t>
          </a:r>
          <a:endParaRPr lang="zh-CN" altLang="en-US" sz="1500" kern="1200" dirty="0"/>
        </a:p>
      </dsp:txBody>
      <dsp:txXfrm>
        <a:off x="2147058" y="120300"/>
        <a:ext cx="759517" cy="751695"/>
      </dsp:txXfrm>
    </dsp:sp>
    <dsp:sp modelId="{A3657430-E9BA-41D0-AB36-2597CEB8B773}">
      <dsp:nvSpPr>
        <dsp:cNvPr id="0" name=""/>
        <dsp:cNvSpPr/>
      </dsp:nvSpPr>
      <dsp:spPr>
        <a:xfrm>
          <a:off x="3206453" y="2052851"/>
          <a:ext cx="1048557" cy="1057071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学校现有平台调研</a:t>
          </a:r>
          <a:endParaRPr lang="zh-CN" altLang="en-US" sz="1500" kern="1200" dirty="0"/>
        </a:p>
      </dsp:txBody>
      <dsp:txXfrm>
        <a:off x="3360011" y="2207655"/>
        <a:ext cx="741441" cy="747463"/>
      </dsp:txXfrm>
    </dsp:sp>
    <dsp:sp modelId="{EC71F3EA-4446-4996-BC28-B63F86EF10DC}">
      <dsp:nvSpPr>
        <dsp:cNvPr id="0" name=""/>
        <dsp:cNvSpPr/>
      </dsp:nvSpPr>
      <dsp:spPr>
        <a:xfrm>
          <a:off x="785549" y="2040304"/>
          <a:ext cx="1074706" cy="1082167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问卷调研</a:t>
          </a:r>
          <a:endParaRPr lang="zh-CN" altLang="en-US" sz="1500" kern="1200" dirty="0"/>
        </a:p>
      </dsp:txBody>
      <dsp:txXfrm>
        <a:off x="942936" y="2198784"/>
        <a:ext cx="759932" cy="7652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F92CD-290A-49AE-A9AC-BD5A56656EB0}">
      <dsp:nvSpPr>
        <dsp:cNvPr id="0" name=""/>
        <dsp:cNvSpPr/>
      </dsp:nvSpPr>
      <dsp:spPr>
        <a:xfrm>
          <a:off x="1104222" y="463014"/>
          <a:ext cx="2845190" cy="2845190"/>
        </a:xfrm>
        <a:prstGeom prst="blockArc">
          <a:avLst>
            <a:gd name="adj1" fmla="val 9000000"/>
            <a:gd name="adj2" fmla="val 16200000"/>
            <a:gd name="adj3" fmla="val 4639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B45355-318A-4E35-8D8B-E65F36C898E3}">
      <dsp:nvSpPr>
        <dsp:cNvPr id="0" name=""/>
        <dsp:cNvSpPr/>
      </dsp:nvSpPr>
      <dsp:spPr>
        <a:xfrm>
          <a:off x="1104222" y="463014"/>
          <a:ext cx="2845190" cy="2845190"/>
        </a:xfrm>
        <a:prstGeom prst="blockArc">
          <a:avLst>
            <a:gd name="adj1" fmla="val 1800000"/>
            <a:gd name="adj2" fmla="val 9000000"/>
            <a:gd name="adj3" fmla="val 4639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40487-4ECE-4BF2-BC63-46FF1DAE9FDA}">
      <dsp:nvSpPr>
        <dsp:cNvPr id="0" name=""/>
        <dsp:cNvSpPr/>
      </dsp:nvSpPr>
      <dsp:spPr>
        <a:xfrm>
          <a:off x="1104222" y="463014"/>
          <a:ext cx="2845190" cy="2845190"/>
        </a:xfrm>
        <a:prstGeom prst="blockArc">
          <a:avLst>
            <a:gd name="adj1" fmla="val 16200000"/>
            <a:gd name="adj2" fmla="val 1800000"/>
            <a:gd name="adj3" fmla="val 4639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CFBAE3-8E05-4AF7-97A2-C5C9B3447087}">
      <dsp:nvSpPr>
        <dsp:cNvPr id="0" name=""/>
        <dsp:cNvSpPr/>
      </dsp:nvSpPr>
      <dsp:spPr>
        <a:xfrm>
          <a:off x="1806739" y="1188058"/>
          <a:ext cx="1440156" cy="1395101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现象调研</a:t>
          </a:r>
          <a:endParaRPr lang="zh-CN" altLang="en-US" sz="3000" kern="1200" dirty="0"/>
        </a:p>
      </dsp:txBody>
      <dsp:txXfrm>
        <a:off x="2017645" y="1392366"/>
        <a:ext cx="1018344" cy="986485"/>
      </dsp:txXfrm>
    </dsp:sp>
    <dsp:sp modelId="{DC69DBF0-C217-4C73-A0D7-DD12AB2A9B3B}">
      <dsp:nvSpPr>
        <dsp:cNvPr id="0" name=""/>
        <dsp:cNvSpPr/>
      </dsp:nvSpPr>
      <dsp:spPr>
        <a:xfrm>
          <a:off x="1989757" y="-35518"/>
          <a:ext cx="1074119" cy="1063057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采访老师</a:t>
          </a:r>
          <a:endParaRPr lang="zh-CN" altLang="en-US" sz="1500" kern="1200" dirty="0"/>
        </a:p>
      </dsp:txBody>
      <dsp:txXfrm>
        <a:off x="2147058" y="120163"/>
        <a:ext cx="759517" cy="751695"/>
      </dsp:txXfrm>
    </dsp:sp>
    <dsp:sp modelId="{A3657430-E9BA-41D0-AB36-2597CEB8B773}">
      <dsp:nvSpPr>
        <dsp:cNvPr id="0" name=""/>
        <dsp:cNvSpPr/>
      </dsp:nvSpPr>
      <dsp:spPr>
        <a:xfrm>
          <a:off x="3205966" y="2051873"/>
          <a:ext cx="1048557" cy="1057071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学校现有平台调研</a:t>
          </a:r>
          <a:endParaRPr lang="zh-CN" altLang="en-US" sz="1500" kern="1200" dirty="0"/>
        </a:p>
      </dsp:txBody>
      <dsp:txXfrm>
        <a:off x="3359524" y="2206677"/>
        <a:ext cx="741441" cy="747463"/>
      </dsp:txXfrm>
    </dsp:sp>
    <dsp:sp modelId="{EC71F3EA-4446-4996-BC28-B63F86EF10DC}">
      <dsp:nvSpPr>
        <dsp:cNvPr id="0" name=""/>
        <dsp:cNvSpPr/>
      </dsp:nvSpPr>
      <dsp:spPr>
        <a:xfrm>
          <a:off x="786035" y="2039325"/>
          <a:ext cx="1074706" cy="1082167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问卷调研</a:t>
          </a:r>
          <a:endParaRPr lang="zh-CN" altLang="en-US" sz="1500" kern="1200" dirty="0"/>
        </a:p>
      </dsp:txBody>
      <dsp:txXfrm>
        <a:off x="943422" y="2197805"/>
        <a:ext cx="759932" cy="7652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AF92CD-290A-49AE-A9AC-BD5A56656EB0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9000000"/>
            <a:gd name="adj2" fmla="val 162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B45355-318A-4E35-8D8B-E65F36C898E3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1800000"/>
            <a:gd name="adj2" fmla="val 90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40487-4ECE-4BF2-BC63-46FF1DAE9FDA}">
      <dsp:nvSpPr>
        <dsp:cNvPr id="0" name=""/>
        <dsp:cNvSpPr/>
      </dsp:nvSpPr>
      <dsp:spPr>
        <a:xfrm>
          <a:off x="1103660" y="463150"/>
          <a:ext cx="2846313" cy="2846313"/>
        </a:xfrm>
        <a:prstGeom prst="blockArc">
          <a:avLst>
            <a:gd name="adj1" fmla="val 16200000"/>
            <a:gd name="adj2" fmla="val 1800000"/>
            <a:gd name="adj3" fmla="val 4637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CFBAE3-8E05-4AF7-97A2-C5C9B3447087}">
      <dsp:nvSpPr>
        <dsp:cNvPr id="0" name=""/>
        <dsp:cNvSpPr/>
      </dsp:nvSpPr>
      <dsp:spPr>
        <a:xfrm>
          <a:off x="1806739" y="1188756"/>
          <a:ext cx="1440156" cy="1395101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000" kern="1200" dirty="0" smtClean="0"/>
            <a:t>现象调研</a:t>
          </a:r>
          <a:endParaRPr lang="zh-CN" altLang="en-US" sz="3000" kern="1200" dirty="0"/>
        </a:p>
      </dsp:txBody>
      <dsp:txXfrm>
        <a:off x="2017645" y="1393064"/>
        <a:ext cx="1018344" cy="986485"/>
      </dsp:txXfrm>
    </dsp:sp>
    <dsp:sp modelId="{DC69DBF0-C217-4C73-A0D7-DD12AB2A9B3B}">
      <dsp:nvSpPr>
        <dsp:cNvPr id="0" name=""/>
        <dsp:cNvSpPr/>
      </dsp:nvSpPr>
      <dsp:spPr>
        <a:xfrm>
          <a:off x="1989757" y="-35381"/>
          <a:ext cx="1074119" cy="1063057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采访老师</a:t>
          </a:r>
          <a:endParaRPr lang="zh-CN" altLang="en-US" sz="1500" kern="1200" dirty="0"/>
        </a:p>
      </dsp:txBody>
      <dsp:txXfrm>
        <a:off x="2147058" y="120300"/>
        <a:ext cx="759517" cy="751695"/>
      </dsp:txXfrm>
    </dsp:sp>
    <dsp:sp modelId="{A3657430-E9BA-41D0-AB36-2597CEB8B773}">
      <dsp:nvSpPr>
        <dsp:cNvPr id="0" name=""/>
        <dsp:cNvSpPr/>
      </dsp:nvSpPr>
      <dsp:spPr>
        <a:xfrm>
          <a:off x="3206453" y="2052851"/>
          <a:ext cx="1048557" cy="1057071"/>
        </a:xfrm>
        <a:prstGeom prst="ellipse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学校现有平台调研</a:t>
          </a:r>
          <a:endParaRPr lang="zh-CN" altLang="en-US" sz="1500" kern="1200" dirty="0"/>
        </a:p>
      </dsp:txBody>
      <dsp:txXfrm>
        <a:off x="3360011" y="2207655"/>
        <a:ext cx="741441" cy="747463"/>
      </dsp:txXfrm>
    </dsp:sp>
    <dsp:sp modelId="{EC71F3EA-4446-4996-BC28-B63F86EF10DC}">
      <dsp:nvSpPr>
        <dsp:cNvPr id="0" name=""/>
        <dsp:cNvSpPr/>
      </dsp:nvSpPr>
      <dsp:spPr>
        <a:xfrm>
          <a:off x="785549" y="2040304"/>
          <a:ext cx="1074706" cy="1082167"/>
        </a:xfrm>
        <a:prstGeom prst="ellipse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问卷调研</a:t>
          </a:r>
          <a:endParaRPr lang="zh-CN" altLang="en-US" sz="1500" kern="1200" dirty="0"/>
        </a:p>
      </dsp:txBody>
      <dsp:txXfrm>
        <a:off x="942936" y="2198784"/>
        <a:ext cx="759932" cy="7652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34E99E-1CF9-46A1-B075-4F04C1F1706E}">
      <dsp:nvSpPr>
        <dsp:cNvPr id="0" name=""/>
        <dsp:cNvSpPr/>
      </dsp:nvSpPr>
      <dsp:spPr>
        <a:xfrm>
          <a:off x="565781" y="379129"/>
          <a:ext cx="725002" cy="724209"/>
        </a:xfrm>
        <a:prstGeom prst="ellipse">
          <a:avLst/>
        </a:prstGeom>
        <a:solidFill>
          <a:srgbClr val="43BBE1"/>
        </a:solidFill>
        <a:ln w="38100" cap="flat" cmpd="sng" algn="ctr">
          <a:solidFill>
            <a:sysClr val="window" lastClr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31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671955" y="485187"/>
        <a:ext cx="512654" cy="512093"/>
      </dsp:txXfrm>
    </dsp:sp>
    <dsp:sp modelId="{26D21130-6C54-48F2-B29B-9123C0E7594C}">
      <dsp:nvSpPr>
        <dsp:cNvPr id="0" name=""/>
        <dsp:cNvSpPr/>
      </dsp:nvSpPr>
      <dsp:spPr>
        <a:xfrm rot="14911308">
          <a:off x="739132" y="345890"/>
          <a:ext cx="82783" cy="39634"/>
        </a:xfrm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90308" y="21648"/>
              </a:lnTo>
            </a:path>
          </a:pathLst>
        </a:custGeom>
        <a:noFill/>
        <a:ln w="25400" cap="flat" cmpd="sng" algn="ctr">
          <a:solidFill>
            <a:srgbClr val="43BBE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 rot="10800000">
        <a:off x="778454" y="363638"/>
        <a:ext cx="4139" cy="4139"/>
      </dsp:txXfrm>
    </dsp:sp>
    <dsp:sp modelId="{B6CC7380-B1D3-4D21-8412-6F5ED94ADA00}">
      <dsp:nvSpPr>
        <dsp:cNvPr id="0" name=""/>
        <dsp:cNvSpPr/>
      </dsp:nvSpPr>
      <dsp:spPr>
        <a:xfrm>
          <a:off x="591981" y="82169"/>
          <a:ext cx="253834" cy="253834"/>
        </a:xfrm>
        <a:prstGeom prst="ellipse">
          <a:avLst/>
        </a:prstGeo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629154" y="119342"/>
        <a:ext cx="179488" cy="179488"/>
      </dsp:txXfrm>
    </dsp:sp>
    <dsp:sp modelId="{668FD72B-7AC4-4263-A9DE-4049505F84EA}">
      <dsp:nvSpPr>
        <dsp:cNvPr id="0" name=""/>
        <dsp:cNvSpPr/>
      </dsp:nvSpPr>
      <dsp:spPr>
        <a:xfrm rot="19835928">
          <a:off x="1231222" y="494754"/>
          <a:ext cx="198604" cy="39634"/>
        </a:xfrm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216886" y="21648"/>
              </a:lnTo>
            </a:path>
          </a:pathLst>
        </a:custGeom>
        <a:noFill/>
        <a:ln w="25400" cap="flat" cmpd="sng" algn="ctr">
          <a:solidFill>
            <a:srgbClr val="43BBE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>
        <a:off x="1325559" y="509606"/>
        <a:ext cx="9930" cy="9930"/>
      </dsp:txXfrm>
    </dsp:sp>
    <dsp:sp modelId="{1ED3D519-8BD4-4503-A5E0-33FBF5EFE085}">
      <dsp:nvSpPr>
        <dsp:cNvPr id="0" name=""/>
        <dsp:cNvSpPr/>
      </dsp:nvSpPr>
      <dsp:spPr>
        <a:xfrm>
          <a:off x="1400690" y="276597"/>
          <a:ext cx="253834" cy="253834"/>
        </a:xfrm>
        <a:prstGeom prst="ellipse">
          <a:avLst/>
        </a:prstGeo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1437863" y="313770"/>
        <a:ext cx="179488" cy="179488"/>
      </dsp:txXfrm>
    </dsp:sp>
    <dsp:sp modelId="{0C1D70EB-04AB-40CB-A034-400A1FEB844A}">
      <dsp:nvSpPr>
        <dsp:cNvPr id="0" name=""/>
        <dsp:cNvSpPr/>
      </dsp:nvSpPr>
      <dsp:spPr>
        <a:xfrm rot="10042884">
          <a:off x="456791" y="813625"/>
          <a:ext cx="119204" cy="39634"/>
        </a:xfrm>
        <a:custGeom>
          <a:avLst/>
          <a:gdLst/>
          <a:ahLst/>
          <a:cxnLst/>
          <a:rect l="0" t="0" r="0" b="0"/>
          <a:pathLst>
            <a:path>
              <a:moveTo>
                <a:pt x="0" y="21648"/>
              </a:moveTo>
              <a:lnTo>
                <a:pt x="130062" y="21648"/>
              </a:lnTo>
            </a:path>
          </a:pathLst>
        </a:custGeom>
        <a:noFill/>
        <a:ln w="25400" cap="flat" cmpd="sng" algn="ctr">
          <a:solidFill>
            <a:srgbClr val="43BBE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 rot="10800000">
        <a:off x="513413" y="830462"/>
        <a:ext cx="5960" cy="5960"/>
      </dsp:txXfrm>
    </dsp:sp>
    <dsp:sp modelId="{E9588169-7B57-4C17-8A5C-1CE8BA1617C6}">
      <dsp:nvSpPr>
        <dsp:cNvPr id="0" name=""/>
        <dsp:cNvSpPr/>
      </dsp:nvSpPr>
      <dsp:spPr>
        <a:xfrm>
          <a:off x="207462" y="747272"/>
          <a:ext cx="253834" cy="253834"/>
        </a:xfrm>
        <a:prstGeom prst="ellipse">
          <a:avLst/>
        </a:prstGeom>
        <a:solidFill>
          <a:srgbClr val="43BBE1"/>
        </a:solidFill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244635" y="784445"/>
        <a:ext cx="179488" cy="1794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99A5E5-AA3F-4587-9021-9462FD5F4EFB}">
      <dsp:nvSpPr>
        <dsp:cNvPr id="0" name=""/>
        <dsp:cNvSpPr/>
      </dsp:nvSpPr>
      <dsp:spPr>
        <a:xfrm>
          <a:off x="912859" y="434757"/>
          <a:ext cx="723114" cy="723114"/>
        </a:xfrm>
        <a:prstGeom prst="ellipse">
          <a:avLst/>
        </a:prstGeom>
        <a:solidFill>
          <a:srgbClr val="FFC000"/>
        </a:solidFill>
        <a:ln w="25400" cap="flat" cmpd="sng" algn="ctr">
          <a:solidFill>
            <a:sysClr val="window" lastClr="FFFFFF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1018757" y="540655"/>
        <a:ext cx="511318" cy="511318"/>
      </dsp:txXfrm>
    </dsp:sp>
    <dsp:sp modelId="{E566432C-AC4D-4511-AB39-6FC96DCDA046}">
      <dsp:nvSpPr>
        <dsp:cNvPr id="0" name=""/>
        <dsp:cNvSpPr/>
      </dsp:nvSpPr>
      <dsp:spPr>
        <a:xfrm rot="290053">
          <a:off x="1634592" y="812183"/>
          <a:ext cx="53451" cy="33706"/>
        </a:xfrm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00456" y="20917"/>
              </a:lnTo>
            </a:path>
          </a:pathLst>
        </a:custGeom>
        <a:noFill/>
        <a:ln w="25400" cap="flat" cmpd="sng" algn="ctr">
          <a:solidFill>
            <a:srgbClr val="F79646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>
        <a:off x="1659982" y="827699"/>
        <a:ext cx="2672" cy="2672"/>
      </dsp:txXfrm>
    </dsp:sp>
    <dsp:sp modelId="{74547A56-D578-490F-A202-E2D65EF6FC4B}">
      <dsp:nvSpPr>
        <dsp:cNvPr id="0" name=""/>
        <dsp:cNvSpPr/>
      </dsp:nvSpPr>
      <dsp:spPr>
        <a:xfrm>
          <a:off x="1687593" y="739870"/>
          <a:ext cx="199660" cy="199660"/>
        </a:xfrm>
        <a:prstGeom prst="ellipse">
          <a:avLst/>
        </a:prstGeom>
        <a:solidFill>
          <a:srgbClr val="FFC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1716833" y="769110"/>
        <a:ext cx="141180" cy="141180"/>
      </dsp:txXfrm>
    </dsp:sp>
    <dsp:sp modelId="{D037F013-0DE7-43F4-86AF-8B16DEF2E5D7}">
      <dsp:nvSpPr>
        <dsp:cNvPr id="0" name=""/>
        <dsp:cNvSpPr/>
      </dsp:nvSpPr>
      <dsp:spPr>
        <a:xfrm rot="3446757">
          <a:off x="1445679" y="1126710"/>
          <a:ext cx="100840" cy="33706"/>
        </a:xfrm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16430" y="20917"/>
              </a:lnTo>
            </a:path>
          </a:pathLst>
        </a:custGeom>
        <a:noFill/>
        <a:ln w="25400" cap="flat" cmpd="sng" algn="ctr">
          <a:solidFill>
            <a:srgbClr val="F79646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>
        <a:off x="1493578" y="1141042"/>
        <a:ext cx="5042" cy="5042"/>
      </dsp:txXfrm>
    </dsp:sp>
    <dsp:sp modelId="{0B2B7B3B-4667-41CE-856A-65EAFF8F761D}">
      <dsp:nvSpPr>
        <dsp:cNvPr id="0" name=""/>
        <dsp:cNvSpPr/>
      </dsp:nvSpPr>
      <dsp:spPr>
        <a:xfrm>
          <a:off x="1477118" y="1170377"/>
          <a:ext cx="199660" cy="199660"/>
        </a:xfrm>
        <a:prstGeom prst="ellipse">
          <a:avLst/>
        </a:prstGeom>
        <a:solidFill>
          <a:srgbClr val="FFC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1506358" y="1199617"/>
        <a:ext cx="141180" cy="141180"/>
      </dsp:txXfrm>
    </dsp:sp>
    <dsp:sp modelId="{AFA5C0B1-14C8-4E7B-80C3-5AB884F1FA52}">
      <dsp:nvSpPr>
        <dsp:cNvPr id="0" name=""/>
        <dsp:cNvSpPr/>
      </dsp:nvSpPr>
      <dsp:spPr>
        <a:xfrm rot="6265917">
          <a:off x="1180323" y="1132696"/>
          <a:ext cx="6375" cy="33706"/>
        </a:xfrm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35690" y="20917"/>
              </a:lnTo>
            </a:path>
          </a:pathLst>
        </a:custGeom>
        <a:noFill/>
        <a:ln w="25400" cap="flat" cmpd="sng" algn="ctr">
          <a:solidFill>
            <a:srgbClr val="F79646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 rot="10800000">
        <a:off x="1183352" y="1149390"/>
        <a:ext cx="318" cy="318"/>
      </dsp:txXfrm>
    </dsp:sp>
    <dsp:sp modelId="{495C8349-FE8C-4177-80E1-3524C845254A}">
      <dsp:nvSpPr>
        <dsp:cNvPr id="0" name=""/>
        <dsp:cNvSpPr/>
      </dsp:nvSpPr>
      <dsp:spPr>
        <a:xfrm>
          <a:off x="1058005" y="1149486"/>
          <a:ext cx="199660" cy="199660"/>
        </a:xfrm>
        <a:prstGeom prst="ellipse">
          <a:avLst/>
        </a:prstGeom>
        <a:solidFill>
          <a:srgbClr val="FFC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 dirty="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1087245" y="1178726"/>
        <a:ext cx="141180" cy="141180"/>
      </dsp:txXfrm>
    </dsp:sp>
    <dsp:sp modelId="{536E817A-53B1-4222-B51F-7C2E5D17C147}">
      <dsp:nvSpPr>
        <dsp:cNvPr id="0" name=""/>
        <dsp:cNvSpPr/>
      </dsp:nvSpPr>
      <dsp:spPr>
        <a:xfrm rot="9909849">
          <a:off x="832234" y="884104"/>
          <a:ext cx="94248" cy="33706"/>
        </a:xfrm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53975" y="20917"/>
              </a:lnTo>
            </a:path>
          </a:pathLst>
        </a:custGeom>
        <a:noFill/>
        <a:ln w="25400" cap="flat" cmpd="sng" algn="ctr">
          <a:solidFill>
            <a:srgbClr val="F79646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 rot="10800000">
        <a:off x="877003" y="898601"/>
        <a:ext cx="4712" cy="4712"/>
      </dsp:txXfrm>
    </dsp:sp>
    <dsp:sp modelId="{205B5B2D-FE2B-4EB0-9D73-0B28ABC670FB}">
      <dsp:nvSpPr>
        <dsp:cNvPr id="0" name=""/>
        <dsp:cNvSpPr/>
      </dsp:nvSpPr>
      <dsp:spPr>
        <a:xfrm>
          <a:off x="637472" y="838754"/>
          <a:ext cx="199660" cy="199660"/>
        </a:xfrm>
        <a:prstGeom prst="ellipse">
          <a:avLst/>
        </a:prstGeom>
        <a:solidFill>
          <a:srgbClr val="FFC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666712" y="867994"/>
        <a:ext cx="141180" cy="141180"/>
      </dsp:txXfrm>
    </dsp:sp>
    <dsp:sp modelId="{7797863E-8ABB-400F-82C2-967CED23AEF8}">
      <dsp:nvSpPr>
        <dsp:cNvPr id="0" name=""/>
        <dsp:cNvSpPr/>
      </dsp:nvSpPr>
      <dsp:spPr>
        <a:xfrm rot="13487001">
          <a:off x="938935" y="492281"/>
          <a:ext cx="92242" cy="33706"/>
        </a:xfrm>
        <a:custGeom>
          <a:avLst/>
          <a:gdLst/>
          <a:ahLst/>
          <a:cxnLst/>
          <a:rect l="0" t="0" r="0" b="0"/>
          <a:pathLst>
            <a:path>
              <a:moveTo>
                <a:pt x="0" y="20917"/>
              </a:moveTo>
              <a:lnTo>
                <a:pt x="103857" y="20917"/>
              </a:lnTo>
            </a:path>
          </a:pathLst>
        </a:custGeom>
        <a:noFill/>
        <a:ln w="25400" cap="flat" cmpd="sng" algn="ctr">
          <a:solidFill>
            <a:srgbClr val="F79646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Franklin Gothic Medium"/>
            <a:ea typeface="微软雅黑"/>
            <a:cs typeface="+mn-cs"/>
          </a:endParaRPr>
        </a:p>
      </dsp:txBody>
      <dsp:txXfrm rot="10800000">
        <a:off x="982750" y="506828"/>
        <a:ext cx="4612" cy="4612"/>
      </dsp:txXfrm>
    </dsp:sp>
    <dsp:sp modelId="{F7426569-F03B-4086-8764-7A2C64DBE10F}">
      <dsp:nvSpPr>
        <dsp:cNvPr id="0" name=""/>
        <dsp:cNvSpPr/>
      </dsp:nvSpPr>
      <dsp:spPr>
        <a:xfrm>
          <a:off x="781633" y="306491"/>
          <a:ext cx="199660" cy="199660"/>
        </a:xfrm>
        <a:prstGeom prst="ellipse">
          <a:avLst/>
        </a:prstGeom>
        <a:solidFill>
          <a:srgbClr val="FFC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900" kern="1200">
            <a:solidFill>
              <a:sysClr val="window" lastClr="FFFFFF"/>
            </a:solidFill>
            <a:latin typeface="Franklin Gothic Medium"/>
            <a:ea typeface="微软雅黑"/>
            <a:cs typeface="+mn-cs"/>
          </a:endParaRPr>
        </a:p>
      </dsp:txBody>
      <dsp:txXfrm>
        <a:off x="810873" y="335731"/>
        <a:ext cx="141180" cy="141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0.23603</cdr:x>
      <cdr:y>0.07034</cdr:y>
    </cdr:from>
    <cdr:to>
      <cdr:x>0.73478</cdr:x>
      <cdr:y>0.89954</cdr:y>
    </cdr:to>
    <cdr:sp macro="" textlink="">
      <cdr:nvSpPr>
        <cdr:cNvPr id="2" name="文本框 1"/>
        <cdr:cNvSpPr txBox="1"/>
      </cdr:nvSpPr>
      <cdr:spPr>
        <a:xfrm xmlns:a="http://schemas.openxmlformats.org/drawingml/2006/main">
          <a:off x="449262" y="78049"/>
          <a:ext cx="949328" cy="92013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zh-CN" altLang="en-US" sz="1100" dirty="0"/>
        </a:p>
      </cdr:txBody>
    </cdr:sp>
  </cdr:relSizeAnchor>
</c:userShapes>
</file>

<file path=ppt/media/image1.jpg>
</file>

<file path=ppt/media/image10.png>
</file>

<file path=ppt/media/image14.png>
</file>

<file path=ppt/media/image15.jpeg>
</file>

<file path=ppt/media/image17.png>
</file>

<file path=ppt/media/image2.gif>
</file>

<file path=ppt/media/image20.png>
</file>

<file path=ppt/media/image21.jpeg>
</file>

<file path=ppt/media/image27.png>
</file>

<file path=ppt/media/image28.jpeg>
</file>

<file path=ppt/media/image29.jpeg>
</file>

<file path=ppt/media/image3.gif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64D4F-0E9C-4E20-8456-E7D024E17572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77E8F4-36F5-42F3-8BF8-DD642CEEF78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100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61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eMarketer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估计到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年中国手机用户中超过半数使用的是智能手机。国内廉价设备、收入增长和移动网络的快速发展加速中国智能手机市场的发展。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年间，中国将新增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1.77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亿智能手机用户，使得智能手机用户在人口中的比例从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36.3%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增长至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49.1%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年轻人、高学历、居住在城市的成年人是最早接触智能手机的人群。今年，约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77%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74.6%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岁成年人会使用智能手机。在中国，年轻成年人是智能手机覆盖率最高的人群，但是仍有很大增长空间。</a:t>
            </a:r>
            <a:r>
              <a:rPr lang="en-US" altLang="zh-CN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eMarketer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预测到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91.0%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岁成年人，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89%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34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岁成年人会拥有智能手机。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499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网络发展如此迅速，学校对于互联网的应用有哪些成果，存在哪些问题，对此我们做了一些调研。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122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5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559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356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644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38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085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144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521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571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9610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386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6346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</p:spPr>
        <p:txBody>
          <a:bodyPr/>
          <a:lstStyle>
            <a:lvl1pPr>
              <a:defRPr/>
            </a:lvl1pPr>
          </a:lstStyle>
          <a:p>
            <a:fld id="{97629925-232B-4029-8CA0-D09578093A65}" type="datetime1">
              <a:rPr lang="zh-CN" altLang="en-US"/>
              <a:pPr/>
              <a:t>2015/7/22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</p:spPr>
        <p:txBody>
          <a:bodyPr/>
          <a:lstStyle>
            <a:lvl1pPr>
              <a:defRPr/>
            </a:lvl1pPr>
          </a:lstStyle>
          <a:p>
            <a:fld id="{1A162849-7D25-4239-B550-125319BECD45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935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平台推广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平台推广</a:t>
            </a:r>
            <a:endParaRPr lang="en-US" altLang="zh-CN" sz="2000" b="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080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解决方案</a:t>
            </a:r>
            <a:endParaRPr lang="en-US" altLang="zh-CN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0845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利益相关者</a:t>
            </a:r>
            <a:endParaRPr lang="en-US" altLang="zh-CN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774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AE839BFC-568E-4F7E-9027-BB3773861EBC}" type="datetimeFigureOut">
              <a:rPr lang="zh-CN" altLang="en-US" smtClean="0"/>
              <a:t>2015/7/22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2426A05-D9F9-4160-B48B-7D121AA08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2429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8168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5426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系统设计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en-US" altLang="zh-CN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305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问题分析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问题分析</a:t>
            </a:r>
            <a:endParaRPr lang="en-US" altLang="zh-CN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87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战略规划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战略规划</a:t>
            </a:r>
            <a:endParaRPr lang="en-US" altLang="zh-CN" sz="2000" b="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117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系统方案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173783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系统方案</a:t>
            </a:r>
            <a:endParaRPr lang="en-US" altLang="zh-CN" sz="2000" b="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122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键技术介绍"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8083324" cy="5279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660232" y="-2082"/>
            <a:ext cx="2483768" cy="527985"/>
            <a:chOff x="4041662" y="-2082"/>
            <a:chExt cx="5102338" cy="527985"/>
          </a:xfrm>
        </p:grpSpPr>
        <p:sp>
          <p:nvSpPr>
            <p:cNvPr id="9" name="矩形 8"/>
            <p:cNvSpPr/>
            <p:nvPr/>
          </p:nvSpPr>
          <p:spPr>
            <a:xfrm>
              <a:off x="7986421" y="-2082"/>
              <a:ext cx="1157579" cy="52798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341647" y="-2082"/>
              <a:ext cx="1697639" cy="5279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4041662" y="-2082"/>
              <a:ext cx="2299985" cy="5279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810561" y="86796"/>
            <a:ext cx="2105255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关键技术介绍</a:t>
            </a:r>
            <a:endParaRPr lang="en-US" altLang="zh-CN" sz="2000" b="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64935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92ADA-4250-4FCF-A651-0F312BFFC3F1}" type="datetimeFigureOut">
              <a:rPr lang="zh-CN" altLang="en-US" smtClean="0"/>
              <a:pPr/>
              <a:t>2015/7/22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DBEC0-2DB8-4133-8823-AC5F1478E71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78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73" r:id="rId4"/>
    <p:sldLayoutId id="2147483668" r:id="rId5"/>
    <p:sldLayoutId id="2147483664" r:id="rId6"/>
    <p:sldLayoutId id="2147483662" r:id="rId7"/>
    <p:sldLayoutId id="2147483667" r:id="rId8"/>
    <p:sldLayoutId id="2147483674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5" r:id="rId19"/>
    <p:sldLayoutId id="2147483669" r:id="rId20"/>
    <p:sldLayoutId id="2147483670" r:id="rId21"/>
    <p:sldLayoutId id="2147483671" r:id="rId2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1111111.vsd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222.vsdx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Visio___3333.vsdx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13" Type="http://schemas.microsoft.com/office/2007/relationships/diagramDrawing" Target="../diagrams/drawing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diagramColors" Target="../diagrams/colors5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11" Type="http://schemas.openxmlformats.org/officeDocument/2006/relationships/diagramQuickStyle" Target="../diagrams/quickStyle5.xml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png"/><Relationship Id="rId10" Type="http://schemas.openxmlformats.org/officeDocument/2006/relationships/diagramLayout" Target="../diagrams/layout5.xml"/><Relationship Id="rId4" Type="http://schemas.openxmlformats.org/officeDocument/2006/relationships/diagramLayout" Target="../diagrams/layout4.xml"/><Relationship Id="rId9" Type="http://schemas.openxmlformats.org/officeDocument/2006/relationships/diagramData" Target="../diagrams/data5.xml"/><Relationship Id="rId1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6555.vsdx"/><Relationship Id="rId7" Type="http://schemas.openxmlformats.org/officeDocument/2006/relationships/image" Target="../media/image21.jpe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0.png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5333666.vsd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jpe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jpeg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-1099927" y="495165"/>
            <a:ext cx="4399713" cy="219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"/>
          <p:cNvSpPr/>
          <p:nvPr/>
        </p:nvSpPr>
        <p:spPr>
          <a:xfrm rot="5400000">
            <a:off x="-335752" y="830698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2"/>
          <p:cNvSpPr/>
          <p:nvPr/>
        </p:nvSpPr>
        <p:spPr>
          <a:xfrm rot="5400000">
            <a:off x="440446" y="1295374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2"/>
          <p:cNvSpPr/>
          <p:nvPr/>
        </p:nvSpPr>
        <p:spPr>
          <a:xfrm rot="5400000">
            <a:off x="315136" y="117698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2"/>
          <p:cNvSpPr/>
          <p:nvPr/>
        </p:nvSpPr>
        <p:spPr>
          <a:xfrm rot="5400000">
            <a:off x="906560" y="1633477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2"/>
          <p:cNvSpPr/>
          <p:nvPr/>
        </p:nvSpPr>
        <p:spPr>
          <a:xfrm rot="5400000">
            <a:off x="906560" y="2161641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2"/>
          <p:cNvSpPr/>
          <p:nvPr/>
        </p:nvSpPr>
        <p:spPr>
          <a:xfrm rot="5400000">
            <a:off x="440446" y="2097118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2"/>
          <p:cNvSpPr/>
          <p:nvPr/>
        </p:nvSpPr>
        <p:spPr>
          <a:xfrm rot="5400000">
            <a:off x="367402" y="2970980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2"/>
          <p:cNvSpPr/>
          <p:nvPr/>
        </p:nvSpPr>
        <p:spPr>
          <a:xfrm rot="5400000">
            <a:off x="486335" y="3963123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2"/>
          <p:cNvSpPr/>
          <p:nvPr/>
        </p:nvSpPr>
        <p:spPr>
          <a:xfrm rot="5400000">
            <a:off x="-335752" y="4149984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2"/>
          <p:cNvSpPr/>
          <p:nvPr/>
        </p:nvSpPr>
        <p:spPr>
          <a:xfrm rot="5400000">
            <a:off x="486335" y="4623674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2"/>
          <p:cNvSpPr/>
          <p:nvPr/>
        </p:nvSpPr>
        <p:spPr>
          <a:xfrm rot="5400000">
            <a:off x="795492" y="431393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2"/>
          <p:cNvSpPr/>
          <p:nvPr/>
        </p:nvSpPr>
        <p:spPr>
          <a:xfrm rot="5400000">
            <a:off x="1106720" y="4010387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"/>
          <p:cNvSpPr/>
          <p:nvPr/>
        </p:nvSpPr>
        <p:spPr>
          <a:xfrm rot="5400000">
            <a:off x="1104649" y="3392972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"/>
          <p:cNvSpPr/>
          <p:nvPr/>
        </p:nvSpPr>
        <p:spPr>
          <a:xfrm rot="5400000">
            <a:off x="-233773" y="2840433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"/>
          <p:cNvSpPr/>
          <p:nvPr/>
        </p:nvSpPr>
        <p:spPr>
          <a:xfrm rot="5400000">
            <a:off x="-457281" y="-175093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 rot="5400000">
            <a:off x="151528" y="1207865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"/>
          <p:cNvSpPr/>
          <p:nvPr/>
        </p:nvSpPr>
        <p:spPr>
          <a:xfrm rot="5400000">
            <a:off x="151528" y="2228650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"/>
          <p:cNvSpPr/>
          <p:nvPr/>
        </p:nvSpPr>
        <p:spPr>
          <a:xfrm rot="5400000">
            <a:off x="-75391" y="3569140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"/>
          <p:cNvSpPr/>
          <p:nvPr/>
        </p:nvSpPr>
        <p:spPr>
          <a:xfrm rot="5400000">
            <a:off x="1306481" y="1184509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2"/>
          <p:cNvSpPr/>
          <p:nvPr/>
        </p:nvSpPr>
        <p:spPr>
          <a:xfrm rot="5400000">
            <a:off x="-700570" y="776139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"/>
          <p:cNvSpPr/>
          <p:nvPr/>
        </p:nvSpPr>
        <p:spPr>
          <a:xfrm rot="5400000">
            <a:off x="-407031" y="2619045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2"/>
          <p:cNvSpPr/>
          <p:nvPr/>
        </p:nvSpPr>
        <p:spPr>
          <a:xfrm rot="5400000">
            <a:off x="361002" y="3725314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2"/>
          <p:cNvSpPr/>
          <p:nvPr/>
        </p:nvSpPr>
        <p:spPr>
          <a:xfrm rot="5400000">
            <a:off x="1277524" y="2767053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2"/>
          <p:cNvSpPr/>
          <p:nvPr/>
        </p:nvSpPr>
        <p:spPr>
          <a:xfrm rot="5400000">
            <a:off x="1881487" y="2071264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2"/>
          <p:cNvSpPr/>
          <p:nvPr/>
        </p:nvSpPr>
        <p:spPr>
          <a:xfrm rot="5400000">
            <a:off x="1687430" y="2534823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2"/>
          <p:cNvSpPr/>
          <p:nvPr/>
        </p:nvSpPr>
        <p:spPr>
          <a:xfrm rot="5400000">
            <a:off x="1501312" y="4232261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2"/>
          <p:cNvSpPr/>
          <p:nvPr/>
        </p:nvSpPr>
        <p:spPr>
          <a:xfrm rot="5400000">
            <a:off x="1164999" y="4749137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2"/>
          <p:cNvSpPr/>
          <p:nvPr/>
        </p:nvSpPr>
        <p:spPr>
          <a:xfrm rot="5400000">
            <a:off x="-470723" y="2255402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2"/>
          <p:cNvSpPr/>
          <p:nvPr/>
        </p:nvSpPr>
        <p:spPr>
          <a:xfrm rot="5400000">
            <a:off x="197724" y="422169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2"/>
          <p:cNvSpPr/>
          <p:nvPr/>
        </p:nvSpPr>
        <p:spPr>
          <a:xfrm rot="5400000">
            <a:off x="176184" y="94056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2"/>
          <p:cNvSpPr/>
          <p:nvPr/>
        </p:nvSpPr>
        <p:spPr>
          <a:xfrm rot="5400000">
            <a:off x="1184628" y="1902050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2"/>
          <p:cNvSpPr/>
          <p:nvPr/>
        </p:nvSpPr>
        <p:spPr>
          <a:xfrm rot="5400000">
            <a:off x="1226534" y="247645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2"/>
          <p:cNvSpPr/>
          <p:nvPr/>
        </p:nvSpPr>
        <p:spPr>
          <a:xfrm rot="16200000">
            <a:off x="7402359" y="1913156"/>
            <a:ext cx="2340562" cy="117028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2"/>
          <p:cNvSpPr/>
          <p:nvPr/>
        </p:nvSpPr>
        <p:spPr>
          <a:xfrm rot="16200000">
            <a:off x="8150524" y="3620765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2"/>
          <p:cNvSpPr/>
          <p:nvPr/>
        </p:nvSpPr>
        <p:spPr>
          <a:xfrm rot="16200000">
            <a:off x="7913119" y="342548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2"/>
          <p:cNvSpPr/>
          <p:nvPr/>
        </p:nvSpPr>
        <p:spPr>
          <a:xfrm rot="16200000">
            <a:off x="7539660" y="4355011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2"/>
          <p:cNvSpPr/>
          <p:nvPr/>
        </p:nvSpPr>
        <p:spPr>
          <a:xfrm rot="16200000">
            <a:off x="7704062" y="3216430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2"/>
          <p:cNvSpPr/>
          <p:nvPr/>
        </p:nvSpPr>
        <p:spPr>
          <a:xfrm rot="16200000">
            <a:off x="7704062" y="2688266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2"/>
          <p:cNvSpPr/>
          <p:nvPr/>
        </p:nvSpPr>
        <p:spPr>
          <a:xfrm rot="16200000">
            <a:off x="7913119" y="262374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2"/>
          <p:cNvSpPr/>
          <p:nvPr/>
        </p:nvSpPr>
        <p:spPr>
          <a:xfrm rot="16200000">
            <a:off x="7696061" y="1605865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2"/>
          <p:cNvSpPr/>
          <p:nvPr/>
        </p:nvSpPr>
        <p:spPr>
          <a:xfrm rot="16200000">
            <a:off x="8051961" y="85068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2"/>
          <p:cNvSpPr/>
          <p:nvPr/>
        </p:nvSpPr>
        <p:spPr>
          <a:xfrm rot="16200000">
            <a:off x="8150524" y="301479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2"/>
          <p:cNvSpPr/>
          <p:nvPr/>
        </p:nvSpPr>
        <p:spPr>
          <a:xfrm rot="16200000">
            <a:off x="8051961" y="190138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2"/>
          <p:cNvSpPr/>
          <p:nvPr/>
        </p:nvSpPr>
        <p:spPr>
          <a:xfrm rot="16200000">
            <a:off x="7742804" y="49988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2"/>
          <p:cNvSpPr/>
          <p:nvPr/>
        </p:nvSpPr>
        <p:spPr>
          <a:xfrm rot="16200000">
            <a:off x="7439845" y="807552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2"/>
          <p:cNvSpPr/>
          <p:nvPr/>
        </p:nvSpPr>
        <p:spPr>
          <a:xfrm rot="16200000">
            <a:off x="7433647" y="142084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2"/>
          <p:cNvSpPr/>
          <p:nvPr/>
        </p:nvSpPr>
        <p:spPr>
          <a:xfrm rot="16200000">
            <a:off x="8456467" y="1814992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2"/>
          <p:cNvSpPr/>
          <p:nvPr/>
        </p:nvSpPr>
        <p:spPr>
          <a:xfrm rot="16200000">
            <a:off x="7785940" y="4383500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2"/>
          <p:cNvSpPr/>
          <p:nvPr/>
        </p:nvSpPr>
        <p:spPr>
          <a:xfrm rot="16200000">
            <a:off x="8427737" y="36263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2"/>
          <p:cNvSpPr/>
          <p:nvPr/>
        </p:nvSpPr>
        <p:spPr>
          <a:xfrm rot="16200000">
            <a:off x="8427737" y="260560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2"/>
          <p:cNvSpPr/>
          <p:nvPr/>
        </p:nvSpPr>
        <p:spPr>
          <a:xfrm rot="16200000">
            <a:off x="8276086" y="1076191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2"/>
          <p:cNvSpPr/>
          <p:nvPr/>
        </p:nvSpPr>
        <p:spPr>
          <a:xfrm rot="16200000">
            <a:off x="7491229" y="3814035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2"/>
          <p:cNvSpPr/>
          <p:nvPr/>
        </p:nvSpPr>
        <p:spPr>
          <a:xfrm rot="16200000">
            <a:off x="7286929" y="3063551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2"/>
          <p:cNvSpPr/>
          <p:nvPr/>
        </p:nvSpPr>
        <p:spPr>
          <a:xfrm rot="16200000">
            <a:off x="8165890" y="1805786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2"/>
          <p:cNvSpPr/>
          <p:nvPr/>
        </p:nvSpPr>
        <p:spPr>
          <a:xfrm rot="16200000">
            <a:off x="7703908" y="852253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2"/>
          <p:cNvSpPr/>
          <p:nvPr/>
        </p:nvSpPr>
        <p:spPr>
          <a:xfrm rot="16200000">
            <a:off x="7333824" y="2083216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2"/>
          <p:cNvSpPr/>
          <p:nvPr/>
        </p:nvSpPr>
        <p:spPr>
          <a:xfrm rot="16200000">
            <a:off x="6973559" y="2900624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2"/>
          <p:cNvSpPr/>
          <p:nvPr/>
        </p:nvSpPr>
        <p:spPr>
          <a:xfrm rot="16200000">
            <a:off x="7110280" y="2408451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2"/>
          <p:cNvSpPr/>
          <p:nvPr/>
        </p:nvSpPr>
        <p:spPr>
          <a:xfrm rot="16200000">
            <a:off x="7396060" y="760750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2"/>
          <p:cNvSpPr/>
          <p:nvPr/>
        </p:nvSpPr>
        <p:spPr>
          <a:xfrm rot="16200000">
            <a:off x="7563822" y="159758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2"/>
          <p:cNvSpPr/>
          <p:nvPr/>
        </p:nvSpPr>
        <p:spPr>
          <a:xfrm rot="16200000">
            <a:off x="7745609" y="1926117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2"/>
          <p:cNvSpPr/>
          <p:nvPr/>
        </p:nvSpPr>
        <p:spPr>
          <a:xfrm rot="16200000">
            <a:off x="8071565" y="45702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2"/>
          <p:cNvSpPr/>
          <p:nvPr/>
        </p:nvSpPr>
        <p:spPr>
          <a:xfrm rot="16200000">
            <a:off x="8093105" y="373815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2"/>
          <p:cNvSpPr/>
          <p:nvPr/>
        </p:nvSpPr>
        <p:spPr>
          <a:xfrm rot="16200000">
            <a:off x="7444988" y="2956836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2"/>
          <p:cNvSpPr/>
          <p:nvPr/>
        </p:nvSpPr>
        <p:spPr>
          <a:xfrm rot="16200000">
            <a:off x="7670838" y="4745366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2"/>
          <p:cNvSpPr/>
          <p:nvPr/>
        </p:nvSpPr>
        <p:spPr>
          <a:xfrm rot="16200000">
            <a:off x="6602252" y="1252110"/>
            <a:ext cx="221029" cy="11030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2"/>
          <p:cNvSpPr/>
          <p:nvPr/>
        </p:nvSpPr>
        <p:spPr>
          <a:xfrm rot="16200000">
            <a:off x="6789362" y="863370"/>
            <a:ext cx="346918" cy="1731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2"/>
          <p:cNvSpPr/>
          <p:nvPr/>
        </p:nvSpPr>
        <p:spPr>
          <a:xfrm rot="5400000">
            <a:off x="2373847" y="3700779"/>
            <a:ext cx="151366" cy="7554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2"/>
          <p:cNvSpPr/>
          <p:nvPr/>
        </p:nvSpPr>
        <p:spPr>
          <a:xfrm rot="5400000">
            <a:off x="2143823" y="3999344"/>
            <a:ext cx="223729" cy="11165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2"/>
          <p:cNvSpPr/>
          <p:nvPr/>
        </p:nvSpPr>
        <p:spPr>
          <a:xfrm rot="5400000">
            <a:off x="-30904" y="2652057"/>
            <a:ext cx="4777616" cy="238428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2"/>
          <p:cNvSpPr/>
          <p:nvPr/>
        </p:nvSpPr>
        <p:spPr>
          <a:xfrm rot="5400000">
            <a:off x="1457363" y="816186"/>
            <a:ext cx="2388807" cy="11921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2"/>
          <p:cNvSpPr/>
          <p:nvPr/>
        </p:nvSpPr>
        <p:spPr>
          <a:xfrm rot="5400000">
            <a:off x="1998562" y="2711335"/>
            <a:ext cx="1715572" cy="85778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2"/>
          <p:cNvSpPr/>
          <p:nvPr/>
        </p:nvSpPr>
        <p:spPr>
          <a:xfrm rot="16200000" flipH="1">
            <a:off x="5323893" y="2001827"/>
            <a:ext cx="4052969" cy="202265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2"/>
          <p:cNvSpPr/>
          <p:nvPr/>
        </p:nvSpPr>
        <p:spPr>
          <a:xfrm rot="16200000" flipH="1">
            <a:off x="5176719" y="159301"/>
            <a:ext cx="2384235" cy="118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2"/>
          <p:cNvSpPr/>
          <p:nvPr/>
        </p:nvSpPr>
        <p:spPr>
          <a:xfrm rot="16200000" flipH="1">
            <a:off x="6043364" y="3124096"/>
            <a:ext cx="4399713" cy="219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2"/>
          <p:cNvSpPr/>
          <p:nvPr/>
        </p:nvSpPr>
        <p:spPr>
          <a:xfrm rot="16200000">
            <a:off x="6556517" y="2723944"/>
            <a:ext cx="3610375" cy="180519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A5CB52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2"/>
          <p:cNvSpPr/>
          <p:nvPr/>
        </p:nvSpPr>
        <p:spPr>
          <a:xfrm rot="16200000">
            <a:off x="5068326" y="3336603"/>
            <a:ext cx="940772" cy="47038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A5CB52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68799" y="1917288"/>
            <a:ext cx="700640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</a:rPr>
              <a:t>基于微信的教学管理平台</a:t>
            </a:r>
            <a:endParaRPr lang="en-US" altLang="zh-CN" sz="4800" dirty="0" smtClean="0">
              <a:solidFill>
                <a:schemeClr val="bg1"/>
              </a:solidFill>
              <a:latin typeface="方正兰亭粗黑_GBK" pitchFamily="2" charset="-122"/>
              <a:ea typeface="方正兰亭粗黑_GBK" pitchFamily="2" charset="-122"/>
            </a:endParaRPr>
          </a:p>
          <a:p>
            <a:pPr algn="r"/>
            <a:r>
              <a:rPr lang="en-US" altLang="zh-CN" sz="4000" dirty="0" smtClean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</a:rPr>
              <a:t>----</a:t>
            </a:r>
            <a:r>
              <a:rPr lang="en-US" altLang="zh-CN" sz="4000" dirty="0" err="1" smtClean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</a:rPr>
              <a:t>welearn</a:t>
            </a:r>
            <a:endParaRPr lang="zh-CN" altLang="en-US" sz="4000" dirty="0">
              <a:solidFill>
                <a:schemeClr val="bg1"/>
              </a:solidFill>
              <a:latin typeface="方正兰亭粗黑_GBK" pitchFamily="2" charset="-122"/>
              <a:ea typeface="方正兰亭粗黑_GBK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75577" y="4515966"/>
            <a:ext cx="3352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请按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F5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在幻灯片放映下观看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119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0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4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0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1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6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6" grpId="0" animBg="1"/>
      <p:bldP spid="117" grpId="0" animBg="1"/>
      <p:bldP spid="119" grpId="0" animBg="1"/>
      <p:bldP spid="120" grpId="0" animBg="1"/>
      <p:bldP spid="122" grpId="0" animBg="1"/>
      <p:bldP spid="123" grpId="0" animBg="1"/>
      <p:bldP spid="124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3635896" y="1131590"/>
            <a:ext cx="1873021" cy="0"/>
          </a:xfrm>
          <a:prstGeom prst="line">
            <a:avLst/>
          </a:prstGeom>
          <a:ln w="19050">
            <a:solidFill>
              <a:srgbClr val="A5CB5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35896" y="648990"/>
            <a:ext cx="1873021" cy="0"/>
          </a:xfrm>
          <a:prstGeom prst="line">
            <a:avLst/>
          </a:prstGeom>
          <a:ln w="19050">
            <a:solidFill>
              <a:srgbClr val="A5CB5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119"/>
          <p:cNvSpPr txBox="1"/>
          <p:nvPr/>
        </p:nvSpPr>
        <p:spPr>
          <a:xfrm>
            <a:off x="3697856" y="705624"/>
            <a:ext cx="1728192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现有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平台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对比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65388" y="3640322"/>
            <a:ext cx="170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学校信息中心推出的方便学生查询课表等信息的手机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APP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3901" y="3675925"/>
            <a:ext cx="170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校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团委推出的为学生提供学校最新消息的微信公众平台。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76475" y="3661289"/>
            <a:ext cx="170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教务处系统，</a:t>
            </a:r>
            <a:r>
              <a:rPr lang="en-US" altLang="zh-CN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mis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系统等学生教学教务网站平台。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167355" y="1217191"/>
            <a:ext cx="6892537" cy="2300813"/>
            <a:chOff x="1167355" y="1217191"/>
            <a:chExt cx="6892537" cy="2300813"/>
          </a:xfrm>
        </p:grpSpPr>
        <p:sp>
          <p:nvSpPr>
            <p:cNvPr id="9" name="Freeform 4"/>
            <p:cNvSpPr>
              <a:spLocks/>
            </p:cNvSpPr>
            <p:nvPr/>
          </p:nvSpPr>
          <p:spPr bwMode="auto">
            <a:xfrm>
              <a:off x="1167355" y="1217191"/>
              <a:ext cx="4406472" cy="2300813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4">
                  <a:lumMod val="75000"/>
                </a:schemeClr>
              </a:solidFill>
              <a:prstDash val="solid"/>
              <a:round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flipH="1" flipV="1">
              <a:off x="3653420" y="1217191"/>
              <a:ext cx="4406472" cy="2300813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1"/>
              </a:solidFill>
              <a:prstDash val="solid"/>
              <a:round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 rot="18900000">
              <a:off x="1723577" y="1817977"/>
              <a:ext cx="1104193" cy="1104192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2" name="Rectangle 7"/>
            <p:cNvSpPr>
              <a:spLocks noChangeArrowheads="1"/>
            </p:cNvSpPr>
            <p:nvPr/>
          </p:nvSpPr>
          <p:spPr bwMode="auto">
            <a:xfrm rot="18900000">
              <a:off x="4055751" y="1817977"/>
              <a:ext cx="1104192" cy="1104192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3" name="Rectangle 8"/>
            <p:cNvSpPr>
              <a:spLocks noChangeArrowheads="1"/>
            </p:cNvSpPr>
            <p:nvPr/>
          </p:nvSpPr>
          <p:spPr bwMode="auto">
            <a:xfrm rot="18900000">
              <a:off x="6366467" y="1817977"/>
              <a:ext cx="1104192" cy="1104192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4" name="Rectangle 9"/>
            <p:cNvSpPr>
              <a:spLocks noChangeArrowheads="1"/>
            </p:cNvSpPr>
            <p:nvPr/>
          </p:nvSpPr>
          <p:spPr bwMode="auto">
            <a:xfrm rot="18900000">
              <a:off x="2167565" y="1756908"/>
              <a:ext cx="207964" cy="207964"/>
            </a:xfrm>
            <a:prstGeom prst="rect">
              <a:avLst/>
            </a:prstGeom>
            <a:solidFill>
              <a:srgbClr val="FFFFFF"/>
            </a:solidFill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5" name="Rectangle 10"/>
            <p:cNvSpPr>
              <a:spLocks noChangeArrowheads="1"/>
            </p:cNvSpPr>
            <p:nvPr/>
          </p:nvSpPr>
          <p:spPr bwMode="auto">
            <a:xfrm rot="18900000">
              <a:off x="4499738" y="1756908"/>
              <a:ext cx="207964" cy="207964"/>
            </a:xfrm>
            <a:prstGeom prst="rect">
              <a:avLst/>
            </a:prstGeom>
            <a:solidFill>
              <a:srgbClr val="FFFFFF"/>
            </a:solidFill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6" name="Rectangle 11"/>
            <p:cNvSpPr>
              <a:spLocks noChangeArrowheads="1"/>
            </p:cNvSpPr>
            <p:nvPr/>
          </p:nvSpPr>
          <p:spPr bwMode="auto">
            <a:xfrm rot="18900000">
              <a:off x="6810454" y="1756908"/>
              <a:ext cx="207964" cy="207964"/>
            </a:xfrm>
            <a:prstGeom prst="rect">
              <a:avLst/>
            </a:prstGeom>
            <a:solidFill>
              <a:srgbClr val="FFFFFF"/>
            </a:solidFill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7" name="Text Box 15"/>
            <p:cNvSpPr txBox="1">
              <a:spLocks noChangeArrowheads="1"/>
            </p:cNvSpPr>
            <p:nvPr/>
          </p:nvSpPr>
          <p:spPr bwMode="auto">
            <a:xfrm>
              <a:off x="2200845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rPr>
                <a:t>1</a:t>
              </a:r>
            </a:p>
          </p:txBody>
        </p:sp>
        <p:sp>
          <p:nvSpPr>
            <p:cNvPr id="18" name="Text Box 16"/>
            <p:cNvSpPr txBox="1">
              <a:spLocks noChangeArrowheads="1"/>
            </p:cNvSpPr>
            <p:nvPr/>
          </p:nvSpPr>
          <p:spPr bwMode="auto">
            <a:xfrm>
              <a:off x="4534668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3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5pPr>
              <a:lvl6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6pPr>
              <a:lvl7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7pPr>
              <a:lvl8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8pPr>
              <a:lvl9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zh-CN" altLang="en-US" dirty="0">
                  <a:solidFill>
                    <a:schemeClr val="accent2"/>
                  </a:solidFill>
                </a:rPr>
                <a:t>2</a:t>
              </a:r>
            </a:p>
          </p:txBody>
        </p:sp>
        <p:sp>
          <p:nvSpPr>
            <p:cNvPr id="19" name="Text Box 17"/>
            <p:cNvSpPr txBox="1">
              <a:spLocks noChangeArrowheads="1"/>
            </p:cNvSpPr>
            <p:nvPr/>
          </p:nvSpPr>
          <p:spPr bwMode="auto">
            <a:xfrm>
              <a:off x="6851987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3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5pPr>
              <a:lvl6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6pPr>
              <a:lvl7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7pPr>
              <a:lvl8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8pPr>
              <a:lvl9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zh-CN" altLang="en-US" dirty="0">
                  <a:solidFill>
                    <a:schemeClr val="accent1"/>
                  </a:solidFill>
                </a:rPr>
                <a:t>3</a:t>
              </a:r>
            </a:p>
          </p:txBody>
        </p:sp>
        <p:sp>
          <p:nvSpPr>
            <p:cNvPr id="20" name="TextBox 11"/>
            <p:cNvSpPr txBox="1">
              <a:spLocks noChangeArrowheads="1"/>
            </p:cNvSpPr>
            <p:nvPr/>
          </p:nvSpPr>
          <p:spPr bwMode="auto">
            <a:xfrm flipH="1">
              <a:off x="1616921" y="2194077"/>
              <a:ext cx="1274780" cy="307777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移动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门户</a:t>
              </a:r>
            </a:p>
          </p:txBody>
        </p:sp>
        <p:sp>
          <p:nvSpPr>
            <p:cNvPr id="21" name="TextBox 11"/>
            <p:cNvSpPr txBox="1">
              <a:spLocks noChangeArrowheads="1"/>
            </p:cNvSpPr>
            <p:nvPr/>
          </p:nvSpPr>
          <p:spPr bwMode="auto">
            <a:xfrm flipH="1">
              <a:off x="3970455" y="2067694"/>
              <a:ext cx="1274780" cy="738664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伴读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书童微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信公众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TextBox 11"/>
            <p:cNvSpPr txBox="1">
              <a:spLocks noChangeArrowheads="1"/>
            </p:cNvSpPr>
            <p:nvPr/>
          </p:nvSpPr>
          <p:spPr bwMode="auto">
            <a:xfrm flipH="1">
              <a:off x="6289538" y="2191601"/>
              <a:ext cx="1274780" cy="307777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教务教学系统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平台对比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70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279245" y="1030106"/>
            <a:ext cx="6769100" cy="3460751"/>
            <a:chOff x="1266288" y="1022626"/>
            <a:chExt cx="6769100" cy="3460751"/>
          </a:xfrm>
        </p:grpSpPr>
        <p:grpSp>
          <p:nvGrpSpPr>
            <p:cNvPr id="2" name="组合 1"/>
            <p:cNvGrpSpPr/>
            <p:nvPr/>
          </p:nvGrpSpPr>
          <p:grpSpPr>
            <a:xfrm>
              <a:off x="1266288" y="1022626"/>
              <a:ext cx="6769100" cy="3460751"/>
              <a:chOff x="1266288" y="1022626"/>
              <a:chExt cx="6769100" cy="3460751"/>
            </a:xfrm>
          </p:grpSpPr>
          <p:sp>
            <p:nvSpPr>
              <p:cNvPr id="3" name="AutoShape 2"/>
              <p:cNvSpPr>
                <a:spLocks noChangeArrowheads="1"/>
              </p:cNvSpPr>
              <p:nvPr/>
            </p:nvSpPr>
            <p:spPr bwMode="auto">
              <a:xfrm rot="10800000">
                <a:off x="4650838" y="2111652"/>
                <a:ext cx="3268663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兼容性差</a:t>
                </a:r>
                <a:endParaRPr lang="zh-CN" altLang="en-US" sz="1400" kern="0" dirty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请求相应速度慢</a:t>
                </a:r>
                <a:endParaRPr lang="zh-CN" altLang="en-US" sz="1400" kern="0" dirty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界面没有重点，用户体验差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一卡通自助服务需要安装</a:t>
                </a:r>
                <a:r>
                  <a:rPr lang="en-US" altLang="zh-CN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APP</a:t>
                </a:r>
                <a:endParaRPr lang="en-US" altLang="zh-CN" sz="1400" kern="0" dirty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" name="AutoShape 3"/>
              <p:cNvSpPr>
                <a:spLocks noChangeArrowheads="1"/>
              </p:cNvSpPr>
              <p:nvPr/>
            </p:nvSpPr>
            <p:spPr bwMode="auto">
              <a:xfrm rot="10800000" flipV="1">
                <a:off x="1431388" y="1022626"/>
                <a:ext cx="6438900" cy="794271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 w="9525" cmpd="sng">
                <a:solidFill>
                  <a:schemeClr val="accent1"/>
                </a:solidFill>
                <a:round/>
                <a:headEnd/>
                <a:tailEnd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000" kern="0" dirty="0" smtClean="0">
                    <a:solidFill>
                      <a:srgbClr val="3333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XX</a:t>
                </a:r>
                <a:r>
                  <a:rPr lang="zh-CN" altLang="en-US" sz="2000" kern="0" dirty="0" smtClean="0">
                    <a:solidFill>
                      <a:srgbClr val="3333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移动门户</a:t>
                </a: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AutoShape 4"/>
              <p:cNvSpPr>
                <a:spLocks noChangeArrowheads="1"/>
              </p:cNvSpPr>
              <p:nvPr/>
            </p:nvSpPr>
            <p:spPr bwMode="auto">
              <a:xfrm rot="10800000">
                <a:off x="1382176" y="2111652"/>
                <a:ext cx="3268662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有</a:t>
                </a: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官方支持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888888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界面设计简洁</a:t>
                </a:r>
                <a:endPara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88888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功能较为健全</a:t>
                </a:r>
                <a:endPara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88888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有网页</a:t>
                </a:r>
                <a:r>
                  <a:rPr lang="en-US" altLang="zh-CN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APP</a:t>
                </a: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形式，跨平台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AutoShape 5"/>
              <p:cNvSpPr>
                <a:spLocks noChangeArrowheads="1"/>
              </p:cNvSpPr>
              <p:nvPr/>
            </p:nvSpPr>
            <p:spPr bwMode="auto">
              <a:xfrm>
                <a:off x="1266288" y="1751290"/>
                <a:ext cx="6769100" cy="744537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7" name="Line 10"/>
              <p:cNvSpPr>
                <a:spLocks noChangeShapeType="1"/>
              </p:cNvSpPr>
              <p:nvPr/>
            </p:nvSpPr>
            <p:spPr bwMode="auto">
              <a:xfrm rot="5400000">
                <a:off x="3797056" y="1590451"/>
                <a:ext cx="11905" cy="1054307"/>
              </a:xfrm>
              <a:prstGeom prst="line">
                <a:avLst/>
              </a:prstGeom>
              <a:noFill/>
              <a:ln w="28575" cmpd="sng">
                <a:solidFill>
                  <a:srgbClr val="FFFFFF"/>
                </a:solidFill>
                <a:prstDash val="lgDash"/>
                <a:round/>
                <a:headE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Oval 7"/>
              <p:cNvSpPr>
                <a:spLocks noChangeArrowheads="1"/>
              </p:cNvSpPr>
              <p:nvPr/>
            </p:nvSpPr>
            <p:spPr bwMode="auto">
              <a:xfrm>
                <a:off x="2685306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优势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Oval 8"/>
              <p:cNvSpPr>
                <a:spLocks noChangeArrowheads="1"/>
              </p:cNvSpPr>
              <p:nvPr/>
            </p:nvSpPr>
            <p:spPr bwMode="auto">
              <a:xfrm>
                <a:off x="4355563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平台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Oval 9"/>
              <p:cNvSpPr>
                <a:spLocks noChangeArrowheads="1"/>
              </p:cNvSpPr>
              <p:nvPr/>
            </p:nvSpPr>
            <p:spPr bwMode="auto">
              <a:xfrm>
                <a:off x="6084168" y="1827490"/>
                <a:ext cx="592138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劣势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 rot="16200000">
              <a:off x="5539085" y="1562802"/>
              <a:ext cx="2" cy="1090169"/>
            </a:xfrm>
            <a:prstGeom prst="line">
              <a:avLst/>
            </a:prstGeom>
            <a:noFill/>
            <a:ln w="28575" cmpd="sng">
              <a:solidFill>
                <a:srgbClr val="FFFFFF"/>
              </a:solidFill>
              <a:prstDash val="lgDash"/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280539" y="1028760"/>
            <a:ext cx="6769100" cy="3460751"/>
            <a:chOff x="1266288" y="1022626"/>
            <a:chExt cx="6769100" cy="3460751"/>
          </a:xfrm>
        </p:grpSpPr>
        <p:grpSp>
          <p:nvGrpSpPr>
            <p:cNvPr id="18" name="组合 17"/>
            <p:cNvGrpSpPr/>
            <p:nvPr/>
          </p:nvGrpSpPr>
          <p:grpSpPr>
            <a:xfrm>
              <a:off x="1266288" y="1022626"/>
              <a:ext cx="6769100" cy="3460751"/>
              <a:chOff x="1266288" y="1022626"/>
              <a:chExt cx="6769100" cy="3460751"/>
            </a:xfrm>
          </p:grpSpPr>
          <p:sp>
            <p:nvSpPr>
              <p:cNvPr id="20" name="AutoShape 2"/>
              <p:cNvSpPr>
                <a:spLocks noChangeArrowheads="1"/>
              </p:cNvSpPr>
              <p:nvPr/>
            </p:nvSpPr>
            <p:spPr bwMode="auto">
              <a:xfrm rot="10800000">
                <a:off x="4650838" y="2111652"/>
                <a:ext cx="3268663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以新闻消息</a:t>
                </a: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为主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跟教学相关的实用性功能太少</a:t>
                </a:r>
                <a:endParaRPr lang="zh-CN" altLang="en-US" sz="1400" kern="0" dirty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AutoShape 3"/>
              <p:cNvSpPr>
                <a:spLocks noChangeArrowheads="1"/>
              </p:cNvSpPr>
              <p:nvPr/>
            </p:nvSpPr>
            <p:spPr bwMode="auto">
              <a:xfrm rot="10800000" flipV="1">
                <a:off x="1431388" y="1022626"/>
                <a:ext cx="6438900" cy="794271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 w="9525" cmpd="sng">
                <a:solidFill>
                  <a:schemeClr val="accent1"/>
                </a:solidFill>
                <a:round/>
                <a:headEnd/>
                <a:tailEnd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000" kern="0" dirty="0" smtClean="0">
                    <a:solidFill>
                      <a:srgbClr val="3333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XX</a:t>
                </a:r>
                <a:r>
                  <a:rPr kumimoji="0" lang="zh-CN" alt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伴读小书童微信公众平台</a:t>
                </a: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AutoShape 4"/>
              <p:cNvSpPr>
                <a:spLocks noChangeArrowheads="1"/>
              </p:cNvSpPr>
              <p:nvPr/>
            </p:nvSpPr>
            <p:spPr bwMode="auto">
              <a:xfrm rot="10800000">
                <a:off x="1382176" y="2111652"/>
                <a:ext cx="3268662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能够查询空教室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有完整的运营</a:t>
                </a: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团队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形象贴合学生群体，关注度高</a:t>
                </a:r>
                <a:endPara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88888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AutoShape 5"/>
              <p:cNvSpPr>
                <a:spLocks noChangeArrowheads="1"/>
              </p:cNvSpPr>
              <p:nvPr/>
            </p:nvSpPr>
            <p:spPr bwMode="auto">
              <a:xfrm>
                <a:off x="1266288" y="1751290"/>
                <a:ext cx="6769100" cy="744537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4" name="Line 10"/>
              <p:cNvSpPr>
                <a:spLocks noChangeShapeType="1"/>
              </p:cNvSpPr>
              <p:nvPr/>
            </p:nvSpPr>
            <p:spPr bwMode="auto">
              <a:xfrm rot="5400000">
                <a:off x="3797056" y="1590451"/>
                <a:ext cx="11905" cy="1054307"/>
              </a:xfrm>
              <a:prstGeom prst="line">
                <a:avLst/>
              </a:prstGeom>
              <a:noFill/>
              <a:ln w="28575" cmpd="sng">
                <a:solidFill>
                  <a:srgbClr val="FFFFFF"/>
                </a:solidFill>
                <a:prstDash val="lgDash"/>
                <a:round/>
                <a:headE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25" name="Oval 7"/>
              <p:cNvSpPr>
                <a:spLocks noChangeArrowheads="1"/>
              </p:cNvSpPr>
              <p:nvPr/>
            </p:nvSpPr>
            <p:spPr bwMode="auto">
              <a:xfrm>
                <a:off x="2685306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优势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Oval 8"/>
              <p:cNvSpPr>
                <a:spLocks noChangeArrowheads="1"/>
              </p:cNvSpPr>
              <p:nvPr/>
            </p:nvSpPr>
            <p:spPr bwMode="auto">
              <a:xfrm>
                <a:off x="4355563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平台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Oval 9"/>
              <p:cNvSpPr>
                <a:spLocks noChangeArrowheads="1"/>
              </p:cNvSpPr>
              <p:nvPr/>
            </p:nvSpPr>
            <p:spPr bwMode="auto">
              <a:xfrm>
                <a:off x="6084168" y="1827490"/>
                <a:ext cx="592138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劣势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9" name="Line 10"/>
            <p:cNvSpPr>
              <a:spLocks noChangeShapeType="1"/>
            </p:cNvSpPr>
            <p:nvPr/>
          </p:nvSpPr>
          <p:spPr bwMode="auto">
            <a:xfrm rot="16200000">
              <a:off x="5539085" y="1562802"/>
              <a:ext cx="2" cy="1090169"/>
            </a:xfrm>
            <a:prstGeom prst="line">
              <a:avLst/>
            </a:prstGeom>
            <a:noFill/>
            <a:ln w="28575" cmpd="sng">
              <a:solidFill>
                <a:srgbClr val="FFFFFF"/>
              </a:solidFill>
              <a:prstDash val="lgDash"/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280538" y="1024303"/>
            <a:ext cx="6769100" cy="3460751"/>
            <a:chOff x="1266288" y="1022626"/>
            <a:chExt cx="6769100" cy="3460751"/>
          </a:xfrm>
        </p:grpSpPr>
        <p:grpSp>
          <p:nvGrpSpPr>
            <p:cNvPr id="31" name="组合 30"/>
            <p:cNvGrpSpPr/>
            <p:nvPr/>
          </p:nvGrpSpPr>
          <p:grpSpPr>
            <a:xfrm>
              <a:off x="1266288" y="1022626"/>
              <a:ext cx="6769100" cy="3460751"/>
              <a:chOff x="1266288" y="1022626"/>
              <a:chExt cx="6769100" cy="3460751"/>
            </a:xfrm>
          </p:grpSpPr>
          <p:sp>
            <p:nvSpPr>
              <p:cNvPr id="33" name="AutoShape 2"/>
              <p:cNvSpPr>
                <a:spLocks noChangeArrowheads="1"/>
              </p:cNvSpPr>
              <p:nvPr/>
            </p:nvSpPr>
            <p:spPr bwMode="auto">
              <a:xfrm rot="10800000">
                <a:off x="4650838" y="2111652"/>
                <a:ext cx="3268663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没有考勤管理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浏览器兼容性差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必须通过校内外访问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主要面向</a:t>
                </a:r>
                <a:r>
                  <a:rPr lang="en-US" altLang="zh-CN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PC</a:t>
                </a:r>
                <a:r>
                  <a:rPr lang="zh-CN" altLang="en-US" sz="1400" kern="0" dirty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端</a:t>
                </a:r>
                <a:r>
                  <a:rPr lang="zh-CN" altLang="en-US" sz="1400" kern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，服务人群有限制</a:t>
                </a:r>
                <a:endParaRPr lang="en-US" altLang="zh-CN" sz="1400" kern="0" dirty="0" smtClean="0">
                  <a:solidFill>
                    <a:srgbClr val="8888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AutoShape 3"/>
              <p:cNvSpPr>
                <a:spLocks noChangeArrowheads="1"/>
              </p:cNvSpPr>
              <p:nvPr/>
            </p:nvSpPr>
            <p:spPr bwMode="auto">
              <a:xfrm rot="10800000" flipV="1">
                <a:off x="1431388" y="1022626"/>
                <a:ext cx="6438900" cy="794271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85000"/>
                </a:schemeClr>
              </a:solidFill>
              <a:ln w="9525" cmpd="sng">
                <a:solidFill>
                  <a:schemeClr val="accent1"/>
                </a:solidFill>
                <a:round/>
                <a:headEnd/>
                <a:tailEnd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000" kern="0" dirty="0" smtClean="0">
                    <a:solidFill>
                      <a:srgbClr val="3333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教务教学系统</a:t>
                </a:r>
                <a:endPara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AutoShape 4"/>
              <p:cNvSpPr>
                <a:spLocks noChangeArrowheads="1"/>
              </p:cNvSpPr>
              <p:nvPr/>
            </p:nvSpPr>
            <p:spPr bwMode="auto">
              <a:xfrm rot="10800000">
                <a:off x="1382176" y="2111652"/>
                <a:ext cx="3268662" cy="2371725"/>
              </a:xfrm>
              <a:prstGeom prst="roundRect">
                <a:avLst>
                  <a:gd name="adj" fmla="val 0"/>
                </a:avLst>
              </a:prstGeom>
              <a:noFill/>
              <a:ln w="12700" cmpd="sng">
                <a:solidFill>
                  <a:schemeClr val="accent2"/>
                </a:solidFill>
                <a:round/>
                <a:headEnd/>
                <a:tailEnd/>
              </a:ln>
              <a:effectLst/>
              <a:extLst/>
            </p:spPr>
            <p:txBody>
              <a:bodyPr rot="10800000"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noProof="0" dirty="0" smtClean="0">
                    <a:solidFill>
                      <a:srgbClr val="88888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教学信息完整、准确、官方</a:t>
                </a:r>
                <a:endPara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88888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AutoShape 5"/>
              <p:cNvSpPr>
                <a:spLocks noChangeArrowheads="1"/>
              </p:cNvSpPr>
              <p:nvPr/>
            </p:nvSpPr>
            <p:spPr bwMode="auto">
              <a:xfrm>
                <a:off x="1266288" y="1751290"/>
                <a:ext cx="6769100" cy="744537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7" name="Line 10"/>
              <p:cNvSpPr>
                <a:spLocks noChangeShapeType="1"/>
              </p:cNvSpPr>
              <p:nvPr/>
            </p:nvSpPr>
            <p:spPr bwMode="auto">
              <a:xfrm rot="5400000">
                <a:off x="3797056" y="1590451"/>
                <a:ext cx="11905" cy="1054307"/>
              </a:xfrm>
              <a:prstGeom prst="line">
                <a:avLst/>
              </a:prstGeom>
              <a:noFill/>
              <a:ln w="28575" cmpd="sng">
                <a:solidFill>
                  <a:srgbClr val="FFFFFF"/>
                </a:solidFill>
                <a:prstDash val="lgDash"/>
                <a:round/>
                <a:headE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8" name="Oval 7"/>
              <p:cNvSpPr>
                <a:spLocks noChangeArrowheads="1"/>
              </p:cNvSpPr>
              <p:nvPr/>
            </p:nvSpPr>
            <p:spPr bwMode="auto">
              <a:xfrm>
                <a:off x="2685306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优势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Oval 8"/>
              <p:cNvSpPr>
                <a:spLocks noChangeArrowheads="1"/>
              </p:cNvSpPr>
              <p:nvPr/>
            </p:nvSpPr>
            <p:spPr bwMode="auto">
              <a:xfrm>
                <a:off x="4355563" y="1827490"/>
                <a:ext cx="590550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平台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Oval 9"/>
              <p:cNvSpPr>
                <a:spLocks noChangeArrowheads="1"/>
              </p:cNvSpPr>
              <p:nvPr/>
            </p:nvSpPr>
            <p:spPr bwMode="auto">
              <a:xfrm>
                <a:off x="6084168" y="1827490"/>
                <a:ext cx="592138" cy="590550"/>
              </a:xfrm>
              <a:prstGeom prst="ellipse">
                <a:avLst/>
              </a:prstGeom>
              <a:noFill/>
              <a:ln w="38100" cmpd="sng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劣势</a:t>
                </a:r>
                <a:endParaRPr kumimoji="0" lang="en-US" sz="1600" i="0" u="none" strike="noStrike" kern="0" cap="none" spc="0" normalizeH="0" baseline="0" noProof="0" dirty="0"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Line 10"/>
            <p:cNvSpPr>
              <a:spLocks noChangeShapeType="1"/>
            </p:cNvSpPr>
            <p:nvPr/>
          </p:nvSpPr>
          <p:spPr bwMode="auto">
            <a:xfrm rot="16200000">
              <a:off x="5539085" y="1562802"/>
              <a:ext cx="2" cy="1090169"/>
            </a:xfrm>
            <a:prstGeom prst="line">
              <a:avLst/>
            </a:prstGeom>
            <a:noFill/>
            <a:ln w="28575" cmpd="sng">
              <a:solidFill>
                <a:srgbClr val="FFFFFF"/>
              </a:solidFill>
              <a:prstDash val="lgDash"/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平台对比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307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619672" y="1270654"/>
            <a:ext cx="1213553" cy="2354901"/>
            <a:chOff x="1419709" y="1270654"/>
            <a:chExt cx="1213553" cy="2354901"/>
          </a:xfrm>
        </p:grpSpPr>
        <p:sp>
          <p:nvSpPr>
            <p:cNvPr id="4" name="圆角矩形 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1</a:t>
              </a:r>
            </a:p>
          </p:txBody>
        </p:sp>
        <p:sp>
          <p:nvSpPr>
            <p:cNvPr id="7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184731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  <p:sp>
          <p:nvSpPr>
            <p:cNvPr id="8" name="Text Box 39"/>
            <p:cNvSpPr txBox="1">
              <a:spLocks noChangeArrowheads="1"/>
            </p:cNvSpPr>
            <p:nvPr/>
          </p:nvSpPr>
          <p:spPr bwMode="auto">
            <a:xfrm>
              <a:off x="1499515" y="2635171"/>
              <a:ext cx="108619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分析利益相关者</a:t>
              </a:r>
              <a:endPara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994187" y="1270654"/>
            <a:ext cx="1213553" cy="2354901"/>
            <a:chOff x="3156432" y="1270654"/>
            <a:chExt cx="1213553" cy="2354901"/>
          </a:xfrm>
        </p:grpSpPr>
        <p:sp>
          <p:nvSpPr>
            <p:cNvPr id="9" name="圆角矩形 8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2</a:t>
              </a:r>
            </a:p>
          </p:txBody>
        </p:sp>
        <p:sp>
          <p:nvSpPr>
            <p:cNvPr id="38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184731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  <p:sp>
          <p:nvSpPr>
            <p:cNvPr id="41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确定系统边界</a:t>
              </a:r>
              <a:endPara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372200" y="1270654"/>
            <a:ext cx="1213553" cy="2354901"/>
            <a:chOff x="4896956" y="1270654"/>
            <a:chExt cx="1213553" cy="2354901"/>
          </a:xfrm>
        </p:grpSpPr>
        <p:sp>
          <p:nvSpPr>
            <p:cNvPr id="15" name="圆角矩形 14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3</a:t>
              </a:r>
            </a:p>
          </p:txBody>
        </p:sp>
        <p:sp>
          <p:nvSpPr>
            <p:cNvPr id="39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184731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  <p:sp>
          <p:nvSpPr>
            <p:cNvPr id="42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可行性分析</a:t>
              </a:r>
              <a:endPara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03848" y="2255757"/>
            <a:ext cx="417263" cy="228018"/>
            <a:chOff x="2673784" y="2255757"/>
            <a:chExt cx="417263" cy="228018"/>
          </a:xfrm>
        </p:grpSpPr>
        <p:sp>
          <p:nvSpPr>
            <p:cNvPr id="13" name="燕尾形 12"/>
            <p:cNvSpPr/>
            <p:nvPr/>
          </p:nvSpPr>
          <p:spPr>
            <a:xfrm>
              <a:off x="2673784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燕尾形 13"/>
            <p:cNvSpPr/>
            <p:nvPr/>
          </p:nvSpPr>
          <p:spPr>
            <a:xfrm>
              <a:off x="2863029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666905" y="2255757"/>
            <a:ext cx="417263" cy="228018"/>
            <a:chOff x="4440922" y="2255757"/>
            <a:chExt cx="417263" cy="228018"/>
          </a:xfrm>
        </p:grpSpPr>
        <p:sp>
          <p:nvSpPr>
            <p:cNvPr id="25" name="燕尾形 24"/>
            <p:cNvSpPr/>
            <p:nvPr/>
          </p:nvSpPr>
          <p:spPr>
            <a:xfrm>
              <a:off x="4440922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燕尾形 25"/>
            <p:cNvSpPr/>
            <p:nvPr/>
          </p:nvSpPr>
          <p:spPr>
            <a:xfrm>
              <a:off x="4630167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方案提出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57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15816" y="1176178"/>
            <a:ext cx="2664296" cy="2825175"/>
            <a:chOff x="2915816" y="1176178"/>
            <a:chExt cx="2664296" cy="2825175"/>
          </a:xfrm>
        </p:grpSpPr>
        <p:sp>
          <p:nvSpPr>
            <p:cNvPr id="3" name="椭圆 2"/>
            <p:cNvSpPr/>
            <p:nvPr/>
          </p:nvSpPr>
          <p:spPr>
            <a:xfrm>
              <a:off x="2915816" y="1263845"/>
              <a:ext cx="2664296" cy="2664296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5292080" y="3148556"/>
              <a:ext cx="201200" cy="201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4264016" y="1176178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4144062" y="3826019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970664" y="1820352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六边形 7"/>
          <p:cNvSpPr/>
          <p:nvPr/>
        </p:nvSpPr>
        <p:spPr>
          <a:xfrm rot="20402482">
            <a:off x="5225970" y="2299693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六边形 8"/>
          <p:cNvSpPr/>
          <p:nvPr/>
        </p:nvSpPr>
        <p:spPr>
          <a:xfrm rot="20402482">
            <a:off x="3323136" y="1163247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01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六边形 9"/>
          <p:cNvSpPr/>
          <p:nvPr/>
        </p:nvSpPr>
        <p:spPr>
          <a:xfrm rot="20305270">
            <a:off x="4666290" y="1276335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六边形 10"/>
          <p:cNvSpPr/>
          <p:nvPr/>
        </p:nvSpPr>
        <p:spPr>
          <a:xfrm rot="19463434">
            <a:off x="4580350" y="3457254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675373" y="3842760"/>
            <a:ext cx="2382958" cy="1313254"/>
          </a:xfrm>
          <a:custGeom>
            <a:avLst/>
            <a:gdLst>
              <a:gd name="connsiteX0" fmla="*/ 2782389 w 2782389"/>
              <a:gd name="connsiteY0" fmla="*/ 0 h 3696789"/>
              <a:gd name="connsiteX1" fmla="*/ 2782389 w 2782389"/>
              <a:gd name="connsiteY1" fmla="*/ 0 h 3696789"/>
              <a:gd name="connsiteX2" fmla="*/ 613954 w 2782389"/>
              <a:gd name="connsiteY2" fmla="*/ 13063 h 3696789"/>
              <a:gd name="connsiteX3" fmla="*/ 0 w 2782389"/>
              <a:gd name="connsiteY3" fmla="*/ 3696789 h 3696789"/>
              <a:gd name="connsiteX0" fmla="*/ 2207623 w 2207623"/>
              <a:gd name="connsiteY0" fmla="*/ 0 h 2129246"/>
              <a:gd name="connsiteX1" fmla="*/ 2207623 w 2207623"/>
              <a:gd name="connsiteY1" fmla="*/ 0 h 2129246"/>
              <a:gd name="connsiteX2" fmla="*/ 39188 w 2207623"/>
              <a:gd name="connsiteY2" fmla="*/ 13063 h 2129246"/>
              <a:gd name="connsiteX3" fmla="*/ 0 w 2207623"/>
              <a:gd name="connsiteY3" fmla="*/ 2129246 h 2129246"/>
              <a:gd name="connsiteX0" fmla="*/ 2168435 w 2168435"/>
              <a:gd name="connsiteY0" fmla="*/ 0 h 2129246"/>
              <a:gd name="connsiteX1" fmla="*/ 2168435 w 2168435"/>
              <a:gd name="connsiteY1" fmla="*/ 0 h 2129246"/>
              <a:gd name="connsiteX2" fmla="*/ 0 w 2168435"/>
              <a:gd name="connsiteY2" fmla="*/ 13063 h 2129246"/>
              <a:gd name="connsiteX3" fmla="*/ 0 w 2168435"/>
              <a:gd name="connsiteY3" fmla="*/ 2129246 h 2129246"/>
              <a:gd name="connsiteX0" fmla="*/ 2168435 w 2168435"/>
              <a:gd name="connsiteY0" fmla="*/ 0 h 2283736"/>
              <a:gd name="connsiteX1" fmla="*/ 2168435 w 2168435"/>
              <a:gd name="connsiteY1" fmla="*/ 0 h 2283736"/>
              <a:gd name="connsiteX2" fmla="*/ 0 w 2168435"/>
              <a:gd name="connsiteY2" fmla="*/ 13063 h 2283736"/>
              <a:gd name="connsiteX3" fmla="*/ 0 w 2168435"/>
              <a:gd name="connsiteY3" fmla="*/ 2129246 h 2283736"/>
              <a:gd name="connsiteX4" fmla="*/ 13063 w 2168435"/>
              <a:gd name="connsiteY4" fmla="*/ 2121294 h 2283736"/>
              <a:gd name="connsiteX0" fmla="*/ 2169282 w 2169282"/>
              <a:gd name="connsiteY0" fmla="*/ 0 h 2378433"/>
              <a:gd name="connsiteX1" fmla="*/ 2169282 w 2169282"/>
              <a:gd name="connsiteY1" fmla="*/ 0 h 2378433"/>
              <a:gd name="connsiteX2" fmla="*/ 847 w 2169282"/>
              <a:gd name="connsiteY2" fmla="*/ 13063 h 2378433"/>
              <a:gd name="connsiteX3" fmla="*/ 847 w 2169282"/>
              <a:gd name="connsiteY3" fmla="*/ 2129246 h 2378433"/>
              <a:gd name="connsiteX4" fmla="*/ 847 w 2169282"/>
              <a:gd name="connsiteY4" fmla="*/ 2356426 h 2378433"/>
              <a:gd name="connsiteX0" fmla="*/ 2168435 w 2730137"/>
              <a:gd name="connsiteY0" fmla="*/ 0 h 2298205"/>
              <a:gd name="connsiteX1" fmla="*/ 2168435 w 2730137"/>
              <a:gd name="connsiteY1" fmla="*/ 0 h 2298205"/>
              <a:gd name="connsiteX2" fmla="*/ 0 w 2730137"/>
              <a:gd name="connsiteY2" fmla="*/ 13063 h 2298205"/>
              <a:gd name="connsiteX3" fmla="*/ 0 w 2730137"/>
              <a:gd name="connsiteY3" fmla="*/ 2129246 h 2298205"/>
              <a:gd name="connsiteX4" fmla="*/ 2730137 w 2730137"/>
              <a:gd name="connsiteY4" fmla="*/ 2173546 h 2298205"/>
              <a:gd name="connsiteX0" fmla="*/ 2168467 w 2730169"/>
              <a:gd name="connsiteY0" fmla="*/ 0 h 2173604"/>
              <a:gd name="connsiteX1" fmla="*/ 2168467 w 2730169"/>
              <a:gd name="connsiteY1" fmla="*/ 0 h 2173604"/>
              <a:gd name="connsiteX2" fmla="*/ 32 w 2730169"/>
              <a:gd name="connsiteY2" fmla="*/ 13063 h 2173604"/>
              <a:gd name="connsiteX3" fmla="*/ 32 w 2730169"/>
              <a:gd name="connsiteY3" fmla="*/ 2129246 h 2173604"/>
              <a:gd name="connsiteX4" fmla="*/ 2730169 w 2730169"/>
              <a:gd name="connsiteY4" fmla="*/ 2173546 h 2173604"/>
              <a:gd name="connsiteX0" fmla="*/ 2168468 w 2664856"/>
              <a:gd name="connsiteY0" fmla="*/ 0 h 2131886"/>
              <a:gd name="connsiteX1" fmla="*/ 2168468 w 2664856"/>
              <a:gd name="connsiteY1" fmla="*/ 0 h 2131886"/>
              <a:gd name="connsiteX2" fmla="*/ 33 w 2664856"/>
              <a:gd name="connsiteY2" fmla="*/ 13063 h 2131886"/>
              <a:gd name="connsiteX3" fmla="*/ 33 w 2664856"/>
              <a:gd name="connsiteY3" fmla="*/ 2129246 h 2131886"/>
              <a:gd name="connsiteX4" fmla="*/ 2664856 w 2664856"/>
              <a:gd name="connsiteY4" fmla="*/ 2108231 h 2131886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718102"/>
              <a:gd name="connsiteY0" fmla="*/ 0 h 2147635"/>
              <a:gd name="connsiteX1" fmla="*/ 2168461 w 3718102"/>
              <a:gd name="connsiteY1" fmla="*/ 0 h 2147635"/>
              <a:gd name="connsiteX2" fmla="*/ 26 w 3718102"/>
              <a:gd name="connsiteY2" fmla="*/ 13063 h 2147635"/>
              <a:gd name="connsiteX3" fmla="*/ 26 w 3718102"/>
              <a:gd name="connsiteY3" fmla="*/ 2129246 h 2147635"/>
              <a:gd name="connsiteX4" fmla="*/ 3461683 w 3718102"/>
              <a:gd name="connsiteY4" fmla="*/ 2147420 h 2147635"/>
              <a:gd name="connsiteX5" fmla="*/ 3461683 w 3718102"/>
              <a:gd name="connsiteY5" fmla="*/ 2134357 h 2147635"/>
              <a:gd name="connsiteX0" fmla="*/ 2168461 w 3781024"/>
              <a:gd name="connsiteY0" fmla="*/ 0 h 3597400"/>
              <a:gd name="connsiteX1" fmla="*/ 2168461 w 3781024"/>
              <a:gd name="connsiteY1" fmla="*/ 0 h 3597400"/>
              <a:gd name="connsiteX2" fmla="*/ 26 w 3781024"/>
              <a:gd name="connsiteY2" fmla="*/ 13063 h 3597400"/>
              <a:gd name="connsiteX3" fmla="*/ 26 w 3781024"/>
              <a:gd name="connsiteY3" fmla="*/ 2129246 h 3597400"/>
              <a:gd name="connsiteX4" fmla="*/ 3461683 w 3781024"/>
              <a:gd name="connsiteY4" fmla="*/ 2147420 h 3597400"/>
              <a:gd name="connsiteX5" fmla="*/ 3657626 w 3781024"/>
              <a:gd name="connsiteY5" fmla="*/ 3597397 h 3597400"/>
              <a:gd name="connsiteX0" fmla="*/ 2168461 w 3657626"/>
              <a:gd name="connsiteY0" fmla="*/ 0 h 3597400"/>
              <a:gd name="connsiteX1" fmla="*/ 2168461 w 3657626"/>
              <a:gd name="connsiteY1" fmla="*/ 0 h 3597400"/>
              <a:gd name="connsiteX2" fmla="*/ 26 w 3657626"/>
              <a:gd name="connsiteY2" fmla="*/ 13063 h 3597400"/>
              <a:gd name="connsiteX3" fmla="*/ 26 w 3657626"/>
              <a:gd name="connsiteY3" fmla="*/ 2129246 h 3597400"/>
              <a:gd name="connsiteX4" fmla="*/ 3461683 w 3657626"/>
              <a:gd name="connsiteY4" fmla="*/ 2147420 h 3597400"/>
              <a:gd name="connsiteX5" fmla="*/ 3657626 w 3657626"/>
              <a:gd name="connsiteY5" fmla="*/ 3597397 h 3597400"/>
              <a:gd name="connsiteX0" fmla="*/ 2168461 w 3500872"/>
              <a:gd name="connsiteY0" fmla="*/ 0 h 3610463"/>
              <a:gd name="connsiteX1" fmla="*/ 2168461 w 3500872"/>
              <a:gd name="connsiteY1" fmla="*/ 0 h 3610463"/>
              <a:gd name="connsiteX2" fmla="*/ 26 w 3500872"/>
              <a:gd name="connsiteY2" fmla="*/ 13063 h 3610463"/>
              <a:gd name="connsiteX3" fmla="*/ 26 w 3500872"/>
              <a:gd name="connsiteY3" fmla="*/ 2129246 h 3610463"/>
              <a:gd name="connsiteX4" fmla="*/ 3461683 w 3500872"/>
              <a:gd name="connsiteY4" fmla="*/ 2147420 h 3610463"/>
              <a:gd name="connsiteX5" fmla="*/ 3500872 w 3500872"/>
              <a:gd name="connsiteY5" fmla="*/ 3610460 h 3610463"/>
              <a:gd name="connsiteX0" fmla="*/ 2168461 w 3461683"/>
              <a:gd name="connsiteY0" fmla="*/ 0 h 3597400"/>
              <a:gd name="connsiteX1" fmla="*/ 2168461 w 3461683"/>
              <a:gd name="connsiteY1" fmla="*/ 0 h 3597400"/>
              <a:gd name="connsiteX2" fmla="*/ 26 w 3461683"/>
              <a:gd name="connsiteY2" fmla="*/ 13063 h 3597400"/>
              <a:gd name="connsiteX3" fmla="*/ 26 w 3461683"/>
              <a:gd name="connsiteY3" fmla="*/ 2129246 h 3597400"/>
              <a:gd name="connsiteX4" fmla="*/ 3461683 w 3461683"/>
              <a:gd name="connsiteY4" fmla="*/ 2147420 h 3597400"/>
              <a:gd name="connsiteX5" fmla="*/ 3461683 w 3461683"/>
              <a:gd name="connsiteY5" fmla="*/ 3597397 h 3597400"/>
              <a:gd name="connsiteX0" fmla="*/ 2168461 w 3474746"/>
              <a:gd name="connsiteY0" fmla="*/ 0 h 3584337"/>
              <a:gd name="connsiteX1" fmla="*/ 2168461 w 3474746"/>
              <a:gd name="connsiteY1" fmla="*/ 0 h 3584337"/>
              <a:gd name="connsiteX2" fmla="*/ 26 w 3474746"/>
              <a:gd name="connsiteY2" fmla="*/ 13063 h 3584337"/>
              <a:gd name="connsiteX3" fmla="*/ 26 w 3474746"/>
              <a:gd name="connsiteY3" fmla="*/ 2129246 h 3584337"/>
              <a:gd name="connsiteX4" fmla="*/ 3461683 w 3474746"/>
              <a:gd name="connsiteY4" fmla="*/ 2147420 h 3584337"/>
              <a:gd name="connsiteX5" fmla="*/ 3474746 w 3474746"/>
              <a:gd name="connsiteY5" fmla="*/ 3584334 h 3584337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35 w 2168435"/>
              <a:gd name="connsiteY0" fmla="*/ 0 h 2129246"/>
              <a:gd name="connsiteX1" fmla="*/ 2168435 w 2168435"/>
              <a:gd name="connsiteY1" fmla="*/ 0 h 2129246"/>
              <a:gd name="connsiteX2" fmla="*/ 0 w 2168435"/>
              <a:gd name="connsiteY2" fmla="*/ 13063 h 2129246"/>
              <a:gd name="connsiteX3" fmla="*/ 0 w 2168435"/>
              <a:gd name="connsiteY3" fmla="*/ 2129246 h 2129246"/>
              <a:gd name="connsiteX0" fmla="*/ 2168435 w 2168435"/>
              <a:gd name="connsiteY0" fmla="*/ 0 h 1753326"/>
              <a:gd name="connsiteX1" fmla="*/ 2168435 w 2168435"/>
              <a:gd name="connsiteY1" fmla="*/ 0 h 1753326"/>
              <a:gd name="connsiteX2" fmla="*/ 0 w 2168435"/>
              <a:gd name="connsiteY2" fmla="*/ 13063 h 1753326"/>
              <a:gd name="connsiteX3" fmla="*/ 0 w 2168435"/>
              <a:gd name="connsiteY3" fmla="*/ 1753326 h 175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435" h="1753326">
                <a:moveTo>
                  <a:pt x="2168435" y="0"/>
                </a:moveTo>
                <a:lnTo>
                  <a:pt x="2168435" y="0"/>
                </a:lnTo>
                <a:cubicBezTo>
                  <a:pt x="1097451" y="26775"/>
                  <a:pt x="1820146" y="13063"/>
                  <a:pt x="0" y="13063"/>
                </a:cubicBezTo>
                <a:lnTo>
                  <a:pt x="0" y="17533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31714" y="3920738"/>
            <a:ext cx="2312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系统辅助人员，负责批量导入数据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179512" y="1203598"/>
            <a:ext cx="3177642" cy="1331907"/>
          </a:xfrm>
          <a:custGeom>
            <a:avLst/>
            <a:gdLst>
              <a:gd name="connsiteX0" fmla="*/ 3370217 w 3370217"/>
              <a:gd name="connsiteY0" fmla="*/ 0 h 2011680"/>
              <a:gd name="connsiteX1" fmla="*/ 666206 w 3370217"/>
              <a:gd name="connsiteY1" fmla="*/ 0 h 2011680"/>
              <a:gd name="connsiteX2" fmla="*/ 0 w 3370217"/>
              <a:gd name="connsiteY2" fmla="*/ 201168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70217" h="2011680">
                <a:moveTo>
                  <a:pt x="3370217" y="0"/>
                </a:moveTo>
                <a:lnTo>
                  <a:pt x="666206" y="0"/>
                </a:lnTo>
                <a:lnTo>
                  <a:pt x="0" y="201168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34426" y="1347614"/>
            <a:ext cx="2109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方便快捷的获取教学信息，参与教学互动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5221168" y="1271264"/>
            <a:ext cx="3671312" cy="1264242"/>
          </a:xfrm>
          <a:custGeom>
            <a:avLst/>
            <a:gdLst>
              <a:gd name="connsiteX0" fmla="*/ 0 w 3383280"/>
              <a:gd name="connsiteY0" fmla="*/ 0 h 1867989"/>
              <a:gd name="connsiteX1" fmla="*/ 2286000 w 3383280"/>
              <a:gd name="connsiteY1" fmla="*/ 0 h 1867989"/>
              <a:gd name="connsiteX2" fmla="*/ 3383280 w 3383280"/>
              <a:gd name="connsiteY2" fmla="*/ 1867989 h 1867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867989">
                <a:moveTo>
                  <a:pt x="0" y="0"/>
                </a:moveTo>
                <a:lnTo>
                  <a:pt x="2286000" y="0"/>
                </a:lnTo>
                <a:lnTo>
                  <a:pt x="3383280" y="1867989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5292080" y="3842760"/>
            <a:ext cx="2880320" cy="1191623"/>
          </a:xfrm>
          <a:custGeom>
            <a:avLst/>
            <a:gdLst>
              <a:gd name="connsiteX0" fmla="*/ 0 w 3984172"/>
              <a:gd name="connsiteY0" fmla="*/ 13063 h 2926080"/>
              <a:gd name="connsiteX1" fmla="*/ 2586446 w 3984172"/>
              <a:gd name="connsiteY1" fmla="*/ 0 h 2926080"/>
              <a:gd name="connsiteX2" fmla="*/ 3984172 w 3984172"/>
              <a:gd name="connsiteY2" fmla="*/ 2926080 h 2926080"/>
              <a:gd name="connsiteX0" fmla="*/ 0 w 2599509"/>
              <a:gd name="connsiteY0" fmla="*/ 13063 h 1476103"/>
              <a:gd name="connsiteX1" fmla="*/ 2586446 w 2599509"/>
              <a:gd name="connsiteY1" fmla="*/ 0 h 1476103"/>
              <a:gd name="connsiteX2" fmla="*/ 2599509 w 2599509"/>
              <a:gd name="connsiteY2" fmla="*/ 1476103 h 1476103"/>
              <a:gd name="connsiteX0" fmla="*/ 0 w 2600476"/>
              <a:gd name="connsiteY0" fmla="*/ 13063 h 1585444"/>
              <a:gd name="connsiteX1" fmla="*/ 2586446 w 2600476"/>
              <a:gd name="connsiteY1" fmla="*/ 0 h 1585444"/>
              <a:gd name="connsiteX2" fmla="*/ 2599509 w 2600476"/>
              <a:gd name="connsiteY2" fmla="*/ 1476103 h 1585444"/>
              <a:gd name="connsiteX3" fmla="*/ 2599510 w 2600476"/>
              <a:gd name="connsiteY3" fmla="*/ 1476104 h 1585444"/>
              <a:gd name="connsiteX0" fmla="*/ 0 w 2600476"/>
              <a:gd name="connsiteY0" fmla="*/ 13063 h 1687088"/>
              <a:gd name="connsiteX1" fmla="*/ 2586446 w 2600476"/>
              <a:gd name="connsiteY1" fmla="*/ 0 h 1687088"/>
              <a:gd name="connsiteX2" fmla="*/ 2599509 w 2600476"/>
              <a:gd name="connsiteY2" fmla="*/ 1476103 h 1687088"/>
              <a:gd name="connsiteX3" fmla="*/ 2599510 w 2600476"/>
              <a:gd name="connsiteY3" fmla="*/ 1685109 h 1687088"/>
              <a:gd name="connsiteX0" fmla="*/ 0 w 3958047"/>
              <a:gd name="connsiteY0" fmla="*/ 13063 h 1666247"/>
              <a:gd name="connsiteX1" fmla="*/ 2586446 w 3958047"/>
              <a:gd name="connsiteY1" fmla="*/ 0 h 1666247"/>
              <a:gd name="connsiteX2" fmla="*/ 2599509 w 3958047"/>
              <a:gd name="connsiteY2" fmla="*/ 1476103 h 1666247"/>
              <a:gd name="connsiteX3" fmla="*/ 3958047 w 3958047"/>
              <a:gd name="connsiteY3" fmla="*/ 1658984 h 1666247"/>
              <a:gd name="connsiteX0" fmla="*/ 0 w 3958047"/>
              <a:gd name="connsiteY0" fmla="*/ 13063 h 1658984"/>
              <a:gd name="connsiteX1" fmla="*/ 2586446 w 3958047"/>
              <a:gd name="connsiteY1" fmla="*/ 0 h 1658984"/>
              <a:gd name="connsiteX2" fmla="*/ 2599509 w 3958047"/>
              <a:gd name="connsiteY2" fmla="*/ 1476103 h 1658984"/>
              <a:gd name="connsiteX3" fmla="*/ 3958047 w 3958047"/>
              <a:gd name="connsiteY3" fmla="*/ 1658984 h 1658984"/>
              <a:gd name="connsiteX0" fmla="*/ 0 w 3958047"/>
              <a:gd name="connsiteY0" fmla="*/ 13063 h 1515292"/>
              <a:gd name="connsiteX1" fmla="*/ 2586446 w 3958047"/>
              <a:gd name="connsiteY1" fmla="*/ 0 h 1515292"/>
              <a:gd name="connsiteX2" fmla="*/ 2599509 w 3958047"/>
              <a:gd name="connsiteY2" fmla="*/ 1476103 h 1515292"/>
              <a:gd name="connsiteX3" fmla="*/ 3958047 w 3958047"/>
              <a:gd name="connsiteY3" fmla="*/ 1515292 h 1515292"/>
              <a:gd name="connsiteX0" fmla="*/ 0 w 2599509"/>
              <a:gd name="connsiteY0" fmla="*/ 13063 h 1476103"/>
              <a:gd name="connsiteX1" fmla="*/ 2586446 w 2599509"/>
              <a:gd name="connsiteY1" fmla="*/ 0 h 1476103"/>
              <a:gd name="connsiteX2" fmla="*/ 2599509 w 2599509"/>
              <a:gd name="connsiteY2" fmla="*/ 1476103 h 1476103"/>
              <a:gd name="connsiteX0" fmla="*/ 0 w 2589349"/>
              <a:gd name="connsiteY0" fmla="*/ 13063 h 1191623"/>
              <a:gd name="connsiteX1" fmla="*/ 2586446 w 2589349"/>
              <a:gd name="connsiteY1" fmla="*/ 0 h 1191623"/>
              <a:gd name="connsiteX2" fmla="*/ 2589349 w 2589349"/>
              <a:gd name="connsiteY2" fmla="*/ 1191623 h 119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9349" h="1191623">
                <a:moveTo>
                  <a:pt x="0" y="13063"/>
                </a:moveTo>
                <a:lnTo>
                  <a:pt x="2586446" y="0"/>
                </a:lnTo>
                <a:cubicBezTo>
                  <a:pt x="2587414" y="397208"/>
                  <a:pt x="2588381" y="794415"/>
                  <a:pt x="2589349" y="1191623"/>
                </a:cubicBez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665921" y="1403147"/>
            <a:ext cx="2109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平台的载体，提供平台服务需要的接口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185954" y="3939902"/>
            <a:ext cx="2503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提供获取学生信息数据的接口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95126" y="80684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zh-CN" altLang="en-US" sz="18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学生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24155" y="88414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zh-CN" altLang="en-US" sz="18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微信</a:t>
            </a:r>
            <a:endParaRPr lang="zh-CN" altLang="en-US" sz="1800" b="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05293" y="3422464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en-US" altLang="zh-CN" sz="1800" b="0" kern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Mis</a:t>
            </a:r>
            <a:r>
              <a:rPr lang="zh-CN" altLang="en-US" sz="18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</a:t>
            </a:r>
            <a:endParaRPr lang="zh-CN" altLang="en-US" sz="1800" b="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59623" y="349325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zh-CN" altLang="en-US" sz="18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管理员</a:t>
            </a:r>
            <a:endParaRPr lang="zh-CN" altLang="en-US" sz="1800" b="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491880" y="1823438"/>
            <a:ext cx="1491138" cy="1487325"/>
            <a:chOff x="3491880" y="1823438"/>
            <a:chExt cx="1491138" cy="1487325"/>
          </a:xfrm>
        </p:grpSpPr>
        <p:sp>
          <p:nvSpPr>
            <p:cNvPr id="25" name="椭圆 24"/>
            <p:cNvSpPr/>
            <p:nvPr/>
          </p:nvSpPr>
          <p:spPr>
            <a:xfrm>
              <a:off x="3491880" y="1823438"/>
              <a:ext cx="1487325" cy="1487325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515950" y="2395938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0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利益相关者</a:t>
              </a:r>
              <a:endPara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六边形 26"/>
          <p:cNvSpPr/>
          <p:nvPr/>
        </p:nvSpPr>
        <p:spPr>
          <a:xfrm rot="20402482">
            <a:off x="3213231" y="3444190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05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六边形 27"/>
          <p:cNvSpPr/>
          <p:nvPr/>
        </p:nvSpPr>
        <p:spPr>
          <a:xfrm rot="20402482">
            <a:off x="2618178" y="2239206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06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291245" y="1850280"/>
            <a:ext cx="175334" cy="175334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2956506" y="3147814"/>
            <a:ext cx="175334" cy="175334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0" y="2607994"/>
            <a:ext cx="2536786" cy="1145559"/>
          </a:xfrm>
          <a:custGeom>
            <a:avLst/>
            <a:gdLst>
              <a:gd name="connsiteX0" fmla="*/ 3370217 w 3370217"/>
              <a:gd name="connsiteY0" fmla="*/ 0 h 2011680"/>
              <a:gd name="connsiteX1" fmla="*/ 666206 w 3370217"/>
              <a:gd name="connsiteY1" fmla="*/ 0 h 2011680"/>
              <a:gd name="connsiteX2" fmla="*/ 0 w 3370217"/>
              <a:gd name="connsiteY2" fmla="*/ 201168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70217" h="2011680">
                <a:moveTo>
                  <a:pt x="3370217" y="0"/>
                </a:moveTo>
                <a:lnTo>
                  <a:pt x="666206" y="0"/>
                </a:lnTo>
                <a:lnTo>
                  <a:pt x="0" y="201168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>
            <a:off x="6001458" y="2607994"/>
            <a:ext cx="3179054" cy="1145559"/>
          </a:xfrm>
          <a:custGeom>
            <a:avLst/>
            <a:gdLst>
              <a:gd name="connsiteX0" fmla="*/ 0 w 3383280"/>
              <a:gd name="connsiteY0" fmla="*/ 0 h 1867989"/>
              <a:gd name="connsiteX1" fmla="*/ 2286000 w 3383280"/>
              <a:gd name="connsiteY1" fmla="*/ 0 h 1867989"/>
              <a:gd name="connsiteX2" fmla="*/ 3383280 w 3383280"/>
              <a:gd name="connsiteY2" fmla="*/ 1867989 h 1867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867989">
                <a:moveTo>
                  <a:pt x="0" y="0"/>
                </a:moveTo>
                <a:lnTo>
                  <a:pt x="2286000" y="0"/>
                </a:lnTo>
                <a:lnTo>
                  <a:pt x="3383280" y="1867989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6475284" y="2211710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zh-CN" altLang="en-US" sz="18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教务系统</a:t>
            </a:r>
            <a:endParaRPr lang="zh-CN" altLang="en-US" sz="1800" b="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75373" y="2715766"/>
            <a:ext cx="2109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便捷高效的课堂管理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18321" y="2725936"/>
            <a:ext cx="2109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提供获取教学数据的接口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36455" y="2202418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zh-CN" altLang="en-US" sz="18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老师</a:t>
            </a:r>
          </a:p>
        </p:txBody>
      </p:sp>
    </p:spTree>
    <p:extLst>
      <p:ext uri="{BB962C8B-B14F-4D97-AF65-F5344CB8AC3E}">
        <p14:creationId xmlns:p14="http://schemas.microsoft.com/office/powerpoint/2010/main" val="424791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500"/>
                            </p:stCondLst>
                            <p:childTnLst>
                              <p:par>
                                <p:cTn id="10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000"/>
                            </p:stCondLst>
                            <p:childTnLst>
                              <p:par>
                                <p:cTn id="11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 animBg="1"/>
      <p:bldP spid="15" grpId="0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  <p:bldP spid="23" grpId="0"/>
      <p:bldP spid="27" grpId="0" animBg="1"/>
      <p:bldP spid="28" grpId="0" animBg="1"/>
      <p:bldP spid="31" grpId="0" animBg="1"/>
      <p:bldP spid="32" grpId="0" animBg="1"/>
      <p:bldP spid="33" grpId="0"/>
      <p:bldP spid="34" grpId="0"/>
      <p:bldP spid="35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940292"/>
              </p:ext>
            </p:extLst>
          </p:nvPr>
        </p:nvGraphicFramePr>
        <p:xfrm>
          <a:off x="2915816" y="699541"/>
          <a:ext cx="4752528" cy="42873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3" r:id="rId3" imgW="8515356" imgH="7677154" progId="Visio.Drawing.15">
                  <p:embed/>
                </p:oleObj>
              </mc:Choice>
              <mc:Fallback>
                <p:oleObj r:id="rId3" imgW="8515356" imgH="767715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5816" y="699541"/>
                        <a:ext cx="4752528" cy="428730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圆角矩形 3"/>
          <p:cNvSpPr/>
          <p:nvPr/>
        </p:nvSpPr>
        <p:spPr>
          <a:xfrm>
            <a:off x="3563888" y="2067694"/>
            <a:ext cx="1656184" cy="432048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微</a:t>
            </a:r>
            <a:r>
              <a:rPr lang="zh-CN" altLang="en-US" b="1" dirty="0" smtClean="0"/>
              <a:t>信教学平台</a:t>
            </a:r>
            <a:endParaRPr lang="zh-CN" altLang="en-US" b="1" dirty="0"/>
          </a:p>
        </p:txBody>
      </p:sp>
      <p:grpSp>
        <p:nvGrpSpPr>
          <p:cNvPr id="8" name="组合 7"/>
          <p:cNvGrpSpPr/>
          <p:nvPr/>
        </p:nvGrpSpPr>
        <p:grpSpPr>
          <a:xfrm>
            <a:off x="610747" y="915566"/>
            <a:ext cx="1873021" cy="482600"/>
            <a:chOff x="3635896" y="865014"/>
            <a:chExt cx="1873021" cy="48260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3635896" y="1347614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3635896" y="865014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119"/>
            <p:cNvSpPr txBox="1"/>
            <p:nvPr/>
          </p:nvSpPr>
          <p:spPr>
            <a:xfrm>
              <a:off x="3896843" y="921648"/>
              <a:ext cx="1351127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系统边界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611560" y="2196028"/>
            <a:ext cx="1801013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7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跟服务器直接交互的有网页客户端、微信服务器、微信客户端、教务系统、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Face++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图像识别开发平台、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Tuling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机器人开发平台，所以这就是系统的边界</a:t>
            </a:r>
          </a:p>
        </p:txBody>
      </p:sp>
    </p:spTree>
    <p:extLst>
      <p:ext uri="{BB962C8B-B14F-4D97-AF65-F5344CB8AC3E}">
        <p14:creationId xmlns:p14="http://schemas.microsoft.com/office/powerpoint/2010/main" val="350815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19068E-7 L 0.35434 -0.3915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08" y="-19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7864" y="2211710"/>
            <a:ext cx="1873021" cy="482600"/>
            <a:chOff x="3635896" y="865014"/>
            <a:chExt cx="1873021" cy="4826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635896" y="1347614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3635896" y="865014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119"/>
            <p:cNvSpPr txBox="1"/>
            <p:nvPr/>
          </p:nvSpPr>
          <p:spPr>
            <a:xfrm>
              <a:off x="3896843" y="921648"/>
              <a:ext cx="1351127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可行性分析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" name="八角星 1"/>
          <p:cNvSpPr/>
          <p:nvPr/>
        </p:nvSpPr>
        <p:spPr>
          <a:xfrm>
            <a:off x="3150086" y="1429054"/>
            <a:ext cx="3380860" cy="2973816"/>
          </a:xfrm>
          <a:custGeom>
            <a:avLst/>
            <a:gdLst>
              <a:gd name="connsiteX0" fmla="*/ 0 w 5256584"/>
              <a:gd name="connsiteY0" fmla="*/ 2340260 h 4680520"/>
              <a:gd name="connsiteX1" fmla="*/ 1137749 w 5256584"/>
              <a:gd name="connsiteY1" fmla="*/ 1790523 h 4680520"/>
              <a:gd name="connsiteX2" fmla="*/ 769809 w 5256584"/>
              <a:gd name="connsiteY2" fmla="*/ 685446 h 4680520"/>
              <a:gd name="connsiteX3" fmla="*/ 2010895 w 5256584"/>
              <a:gd name="connsiteY3" fmla="*/ 1013065 h 4680520"/>
              <a:gd name="connsiteX4" fmla="*/ 2628292 w 5256584"/>
              <a:gd name="connsiteY4" fmla="*/ 0 h 4680520"/>
              <a:gd name="connsiteX5" fmla="*/ 3245689 w 5256584"/>
              <a:gd name="connsiteY5" fmla="*/ 1013065 h 4680520"/>
              <a:gd name="connsiteX6" fmla="*/ 4486775 w 5256584"/>
              <a:gd name="connsiteY6" fmla="*/ 685446 h 4680520"/>
              <a:gd name="connsiteX7" fmla="*/ 4118835 w 5256584"/>
              <a:gd name="connsiteY7" fmla="*/ 1790523 h 4680520"/>
              <a:gd name="connsiteX8" fmla="*/ 5256584 w 5256584"/>
              <a:gd name="connsiteY8" fmla="*/ 2340260 h 4680520"/>
              <a:gd name="connsiteX9" fmla="*/ 4118835 w 5256584"/>
              <a:gd name="connsiteY9" fmla="*/ 2889997 h 4680520"/>
              <a:gd name="connsiteX10" fmla="*/ 4486775 w 5256584"/>
              <a:gd name="connsiteY10" fmla="*/ 3995074 h 4680520"/>
              <a:gd name="connsiteX11" fmla="*/ 3245689 w 5256584"/>
              <a:gd name="connsiteY11" fmla="*/ 3667455 h 4680520"/>
              <a:gd name="connsiteX12" fmla="*/ 2628292 w 5256584"/>
              <a:gd name="connsiteY12" fmla="*/ 4680520 h 4680520"/>
              <a:gd name="connsiteX13" fmla="*/ 2010895 w 5256584"/>
              <a:gd name="connsiteY13" fmla="*/ 3667455 h 4680520"/>
              <a:gd name="connsiteX14" fmla="*/ 769809 w 5256584"/>
              <a:gd name="connsiteY14" fmla="*/ 3995074 h 4680520"/>
              <a:gd name="connsiteX15" fmla="*/ 1137749 w 5256584"/>
              <a:gd name="connsiteY15" fmla="*/ 2889997 h 4680520"/>
              <a:gd name="connsiteX16" fmla="*/ 0 w 5256584"/>
              <a:gd name="connsiteY16" fmla="*/ 2340260 h 4680520"/>
              <a:gd name="connsiteX0" fmla="*/ 0 w 5256584"/>
              <a:gd name="connsiteY0" fmla="*/ 2340260 h 4680520"/>
              <a:gd name="connsiteX1" fmla="*/ 1137749 w 5256584"/>
              <a:gd name="connsiteY1" fmla="*/ 1790523 h 4680520"/>
              <a:gd name="connsiteX2" fmla="*/ 769809 w 5256584"/>
              <a:gd name="connsiteY2" fmla="*/ 685446 h 4680520"/>
              <a:gd name="connsiteX3" fmla="*/ 2010895 w 5256584"/>
              <a:gd name="connsiteY3" fmla="*/ 1013065 h 4680520"/>
              <a:gd name="connsiteX4" fmla="*/ 2628292 w 5256584"/>
              <a:gd name="connsiteY4" fmla="*/ 0 h 4680520"/>
              <a:gd name="connsiteX5" fmla="*/ 3245689 w 5256584"/>
              <a:gd name="connsiteY5" fmla="*/ 1013065 h 4680520"/>
              <a:gd name="connsiteX6" fmla="*/ 4486775 w 5256584"/>
              <a:gd name="connsiteY6" fmla="*/ 685446 h 4680520"/>
              <a:gd name="connsiteX7" fmla="*/ 4118835 w 5256584"/>
              <a:gd name="connsiteY7" fmla="*/ 1790523 h 4680520"/>
              <a:gd name="connsiteX8" fmla="*/ 5256584 w 5256584"/>
              <a:gd name="connsiteY8" fmla="*/ 2340260 h 4680520"/>
              <a:gd name="connsiteX9" fmla="*/ 4118835 w 5256584"/>
              <a:gd name="connsiteY9" fmla="*/ 2889997 h 4680520"/>
              <a:gd name="connsiteX10" fmla="*/ 4486775 w 5256584"/>
              <a:gd name="connsiteY10" fmla="*/ 3995074 h 4680520"/>
              <a:gd name="connsiteX11" fmla="*/ 3245689 w 5256584"/>
              <a:gd name="connsiteY11" fmla="*/ 3667455 h 4680520"/>
              <a:gd name="connsiteX12" fmla="*/ 2628292 w 5256584"/>
              <a:gd name="connsiteY12" fmla="*/ 4680520 h 4680520"/>
              <a:gd name="connsiteX13" fmla="*/ 2010895 w 5256584"/>
              <a:gd name="connsiteY13" fmla="*/ 3667455 h 4680520"/>
              <a:gd name="connsiteX14" fmla="*/ 769809 w 5256584"/>
              <a:gd name="connsiteY14" fmla="*/ 3995074 h 4680520"/>
              <a:gd name="connsiteX15" fmla="*/ 1137749 w 5256584"/>
              <a:gd name="connsiteY15" fmla="*/ 2889997 h 4680520"/>
              <a:gd name="connsiteX16" fmla="*/ 0 w 5256584"/>
              <a:gd name="connsiteY16" fmla="*/ 2340260 h 4680520"/>
              <a:gd name="connsiteX0" fmla="*/ 0 w 5256584"/>
              <a:gd name="connsiteY0" fmla="*/ 2340260 h 4680520"/>
              <a:gd name="connsiteX1" fmla="*/ 1137749 w 5256584"/>
              <a:gd name="connsiteY1" fmla="*/ 1790523 h 4680520"/>
              <a:gd name="connsiteX2" fmla="*/ 769809 w 5256584"/>
              <a:gd name="connsiteY2" fmla="*/ 685446 h 4680520"/>
              <a:gd name="connsiteX3" fmla="*/ 2010895 w 5256584"/>
              <a:gd name="connsiteY3" fmla="*/ 1013065 h 4680520"/>
              <a:gd name="connsiteX4" fmla="*/ 2628292 w 5256584"/>
              <a:gd name="connsiteY4" fmla="*/ 0 h 4680520"/>
              <a:gd name="connsiteX5" fmla="*/ 3245689 w 5256584"/>
              <a:gd name="connsiteY5" fmla="*/ 1013065 h 4680520"/>
              <a:gd name="connsiteX6" fmla="*/ 4486775 w 5256584"/>
              <a:gd name="connsiteY6" fmla="*/ 685446 h 4680520"/>
              <a:gd name="connsiteX7" fmla="*/ 4118835 w 5256584"/>
              <a:gd name="connsiteY7" fmla="*/ 1790523 h 4680520"/>
              <a:gd name="connsiteX8" fmla="*/ 5256584 w 5256584"/>
              <a:gd name="connsiteY8" fmla="*/ 2340260 h 4680520"/>
              <a:gd name="connsiteX9" fmla="*/ 4118835 w 5256584"/>
              <a:gd name="connsiteY9" fmla="*/ 2889997 h 4680520"/>
              <a:gd name="connsiteX10" fmla="*/ 4486775 w 5256584"/>
              <a:gd name="connsiteY10" fmla="*/ 3995074 h 4680520"/>
              <a:gd name="connsiteX11" fmla="*/ 3245689 w 5256584"/>
              <a:gd name="connsiteY11" fmla="*/ 3667455 h 4680520"/>
              <a:gd name="connsiteX12" fmla="*/ 2628292 w 5256584"/>
              <a:gd name="connsiteY12" fmla="*/ 4680520 h 4680520"/>
              <a:gd name="connsiteX13" fmla="*/ 2010895 w 5256584"/>
              <a:gd name="connsiteY13" fmla="*/ 3667455 h 4680520"/>
              <a:gd name="connsiteX14" fmla="*/ 769809 w 5256584"/>
              <a:gd name="connsiteY14" fmla="*/ 3995074 h 4680520"/>
              <a:gd name="connsiteX15" fmla="*/ 1137749 w 5256584"/>
              <a:gd name="connsiteY15" fmla="*/ 2889997 h 4680520"/>
              <a:gd name="connsiteX16" fmla="*/ 0 w 5256584"/>
              <a:gd name="connsiteY16" fmla="*/ 2340260 h 4680520"/>
              <a:gd name="connsiteX0" fmla="*/ 0 w 5321972"/>
              <a:gd name="connsiteY0" fmla="*/ 2340260 h 4680520"/>
              <a:gd name="connsiteX1" fmla="*/ 1137749 w 5321972"/>
              <a:gd name="connsiteY1" fmla="*/ 1790523 h 4680520"/>
              <a:gd name="connsiteX2" fmla="*/ 769809 w 5321972"/>
              <a:gd name="connsiteY2" fmla="*/ 685446 h 4680520"/>
              <a:gd name="connsiteX3" fmla="*/ 2010895 w 5321972"/>
              <a:gd name="connsiteY3" fmla="*/ 1013065 h 4680520"/>
              <a:gd name="connsiteX4" fmla="*/ 2628292 w 5321972"/>
              <a:gd name="connsiteY4" fmla="*/ 0 h 4680520"/>
              <a:gd name="connsiteX5" fmla="*/ 3245689 w 5321972"/>
              <a:gd name="connsiteY5" fmla="*/ 1013065 h 4680520"/>
              <a:gd name="connsiteX6" fmla="*/ 4486775 w 5321972"/>
              <a:gd name="connsiteY6" fmla="*/ 685446 h 4680520"/>
              <a:gd name="connsiteX7" fmla="*/ 4118835 w 5321972"/>
              <a:gd name="connsiteY7" fmla="*/ 1790523 h 4680520"/>
              <a:gd name="connsiteX8" fmla="*/ 5256584 w 5321972"/>
              <a:gd name="connsiteY8" fmla="*/ 2340260 h 4680520"/>
              <a:gd name="connsiteX9" fmla="*/ 4118835 w 5321972"/>
              <a:gd name="connsiteY9" fmla="*/ 2889997 h 4680520"/>
              <a:gd name="connsiteX10" fmla="*/ 4486775 w 5321972"/>
              <a:gd name="connsiteY10" fmla="*/ 3995074 h 4680520"/>
              <a:gd name="connsiteX11" fmla="*/ 3245689 w 5321972"/>
              <a:gd name="connsiteY11" fmla="*/ 3667455 h 4680520"/>
              <a:gd name="connsiteX12" fmla="*/ 2628292 w 5321972"/>
              <a:gd name="connsiteY12" fmla="*/ 4680520 h 4680520"/>
              <a:gd name="connsiteX13" fmla="*/ 2010895 w 5321972"/>
              <a:gd name="connsiteY13" fmla="*/ 3667455 h 4680520"/>
              <a:gd name="connsiteX14" fmla="*/ 769809 w 5321972"/>
              <a:gd name="connsiteY14" fmla="*/ 3995074 h 4680520"/>
              <a:gd name="connsiteX15" fmla="*/ 1137749 w 5321972"/>
              <a:gd name="connsiteY15" fmla="*/ 2889997 h 4680520"/>
              <a:gd name="connsiteX16" fmla="*/ 0 w 5321972"/>
              <a:gd name="connsiteY16" fmla="*/ 2340260 h 4680520"/>
              <a:gd name="connsiteX0" fmla="*/ 0 w 5321972"/>
              <a:gd name="connsiteY0" fmla="*/ 2340260 h 4680520"/>
              <a:gd name="connsiteX1" fmla="*/ 1137749 w 5321972"/>
              <a:gd name="connsiteY1" fmla="*/ 1790523 h 4680520"/>
              <a:gd name="connsiteX2" fmla="*/ 769809 w 5321972"/>
              <a:gd name="connsiteY2" fmla="*/ 685446 h 4680520"/>
              <a:gd name="connsiteX3" fmla="*/ 2010895 w 5321972"/>
              <a:gd name="connsiteY3" fmla="*/ 1013065 h 4680520"/>
              <a:gd name="connsiteX4" fmla="*/ 2628292 w 5321972"/>
              <a:gd name="connsiteY4" fmla="*/ 0 h 4680520"/>
              <a:gd name="connsiteX5" fmla="*/ 3245689 w 5321972"/>
              <a:gd name="connsiteY5" fmla="*/ 1013065 h 4680520"/>
              <a:gd name="connsiteX6" fmla="*/ 4486775 w 5321972"/>
              <a:gd name="connsiteY6" fmla="*/ 685446 h 4680520"/>
              <a:gd name="connsiteX7" fmla="*/ 4118835 w 5321972"/>
              <a:gd name="connsiteY7" fmla="*/ 1790523 h 4680520"/>
              <a:gd name="connsiteX8" fmla="*/ 5256584 w 5321972"/>
              <a:gd name="connsiteY8" fmla="*/ 2340260 h 4680520"/>
              <a:gd name="connsiteX9" fmla="*/ 4118835 w 5321972"/>
              <a:gd name="connsiteY9" fmla="*/ 2889997 h 4680520"/>
              <a:gd name="connsiteX10" fmla="*/ 4486775 w 5321972"/>
              <a:gd name="connsiteY10" fmla="*/ 3995074 h 4680520"/>
              <a:gd name="connsiteX11" fmla="*/ 3245689 w 5321972"/>
              <a:gd name="connsiteY11" fmla="*/ 3667455 h 4680520"/>
              <a:gd name="connsiteX12" fmla="*/ 2628292 w 5321972"/>
              <a:gd name="connsiteY12" fmla="*/ 4680520 h 4680520"/>
              <a:gd name="connsiteX13" fmla="*/ 2010895 w 5321972"/>
              <a:gd name="connsiteY13" fmla="*/ 3667455 h 4680520"/>
              <a:gd name="connsiteX14" fmla="*/ 769809 w 5321972"/>
              <a:gd name="connsiteY14" fmla="*/ 3995074 h 4680520"/>
              <a:gd name="connsiteX15" fmla="*/ 1137749 w 5321972"/>
              <a:gd name="connsiteY15" fmla="*/ 2889997 h 4680520"/>
              <a:gd name="connsiteX16" fmla="*/ 0 w 5321972"/>
              <a:gd name="connsiteY16" fmla="*/ 2340260 h 4680520"/>
              <a:gd name="connsiteX0" fmla="*/ 0 w 5321972"/>
              <a:gd name="connsiteY0" fmla="*/ 2340260 h 4738742"/>
              <a:gd name="connsiteX1" fmla="*/ 1137749 w 5321972"/>
              <a:gd name="connsiteY1" fmla="*/ 1790523 h 4738742"/>
              <a:gd name="connsiteX2" fmla="*/ 769809 w 5321972"/>
              <a:gd name="connsiteY2" fmla="*/ 685446 h 4738742"/>
              <a:gd name="connsiteX3" fmla="*/ 2010895 w 5321972"/>
              <a:gd name="connsiteY3" fmla="*/ 1013065 h 4738742"/>
              <a:gd name="connsiteX4" fmla="*/ 2628292 w 5321972"/>
              <a:gd name="connsiteY4" fmla="*/ 0 h 4738742"/>
              <a:gd name="connsiteX5" fmla="*/ 3245689 w 5321972"/>
              <a:gd name="connsiteY5" fmla="*/ 1013065 h 4738742"/>
              <a:gd name="connsiteX6" fmla="*/ 4486775 w 5321972"/>
              <a:gd name="connsiteY6" fmla="*/ 685446 h 4738742"/>
              <a:gd name="connsiteX7" fmla="*/ 4118835 w 5321972"/>
              <a:gd name="connsiteY7" fmla="*/ 1790523 h 4738742"/>
              <a:gd name="connsiteX8" fmla="*/ 5256584 w 5321972"/>
              <a:gd name="connsiteY8" fmla="*/ 2340260 h 4738742"/>
              <a:gd name="connsiteX9" fmla="*/ 4118835 w 5321972"/>
              <a:gd name="connsiteY9" fmla="*/ 2889997 h 4738742"/>
              <a:gd name="connsiteX10" fmla="*/ 4486775 w 5321972"/>
              <a:gd name="connsiteY10" fmla="*/ 3995074 h 4738742"/>
              <a:gd name="connsiteX11" fmla="*/ 3245689 w 5321972"/>
              <a:gd name="connsiteY11" fmla="*/ 3667455 h 4738742"/>
              <a:gd name="connsiteX12" fmla="*/ 2628292 w 5321972"/>
              <a:gd name="connsiteY12" fmla="*/ 4680520 h 4738742"/>
              <a:gd name="connsiteX13" fmla="*/ 2010895 w 5321972"/>
              <a:gd name="connsiteY13" fmla="*/ 3667455 h 4738742"/>
              <a:gd name="connsiteX14" fmla="*/ 769809 w 5321972"/>
              <a:gd name="connsiteY14" fmla="*/ 3995074 h 4738742"/>
              <a:gd name="connsiteX15" fmla="*/ 1137749 w 5321972"/>
              <a:gd name="connsiteY15" fmla="*/ 2889997 h 4738742"/>
              <a:gd name="connsiteX16" fmla="*/ 0 w 5321972"/>
              <a:gd name="connsiteY16" fmla="*/ 2340260 h 4738742"/>
              <a:gd name="connsiteX0" fmla="*/ 0 w 5321972"/>
              <a:gd name="connsiteY0" fmla="*/ 2340260 h 4738742"/>
              <a:gd name="connsiteX1" fmla="*/ 1137749 w 5321972"/>
              <a:gd name="connsiteY1" fmla="*/ 1790523 h 4738742"/>
              <a:gd name="connsiteX2" fmla="*/ 769809 w 5321972"/>
              <a:gd name="connsiteY2" fmla="*/ 685446 h 4738742"/>
              <a:gd name="connsiteX3" fmla="*/ 2010895 w 5321972"/>
              <a:gd name="connsiteY3" fmla="*/ 1013065 h 4738742"/>
              <a:gd name="connsiteX4" fmla="*/ 2628292 w 5321972"/>
              <a:gd name="connsiteY4" fmla="*/ 0 h 4738742"/>
              <a:gd name="connsiteX5" fmla="*/ 3245689 w 5321972"/>
              <a:gd name="connsiteY5" fmla="*/ 1013065 h 4738742"/>
              <a:gd name="connsiteX6" fmla="*/ 4486775 w 5321972"/>
              <a:gd name="connsiteY6" fmla="*/ 685446 h 4738742"/>
              <a:gd name="connsiteX7" fmla="*/ 4118835 w 5321972"/>
              <a:gd name="connsiteY7" fmla="*/ 1790523 h 4738742"/>
              <a:gd name="connsiteX8" fmla="*/ 5256584 w 5321972"/>
              <a:gd name="connsiteY8" fmla="*/ 2340260 h 4738742"/>
              <a:gd name="connsiteX9" fmla="*/ 4118835 w 5321972"/>
              <a:gd name="connsiteY9" fmla="*/ 2889997 h 4738742"/>
              <a:gd name="connsiteX10" fmla="*/ 4486775 w 5321972"/>
              <a:gd name="connsiteY10" fmla="*/ 3995074 h 4738742"/>
              <a:gd name="connsiteX11" fmla="*/ 3245689 w 5321972"/>
              <a:gd name="connsiteY11" fmla="*/ 3667455 h 4738742"/>
              <a:gd name="connsiteX12" fmla="*/ 2628292 w 5321972"/>
              <a:gd name="connsiteY12" fmla="*/ 4680520 h 4738742"/>
              <a:gd name="connsiteX13" fmla="*/ 2010895 w 5321972"/>
              <a:gd name="connsiteY13" fmla="*/ 3667455 h 4738742"/>
              <a:gd name="connsiteX14" fmla="*/ 769809 w 5321972"/>
              <a:gd name="connsiteY14" fmla="*/ 3995074 h 4738742"/>
              <a:gd name="connsiteX15" fmla="*/ 1137749 w 5321972"/>
              <a:gd name="connsiteY15" fmla="*/ 2889997 h 4738742"/>
              <a:gd name="connsiteX16" fmla="*/ 0 w 5321972"/>
              <a:gd name="connsiteY16" fmla="*/ 2340260 h 4738742"/>
              <a:gd name="connsiteX0" fmla="*/ 65388 w 5387360"/>
              <a:gd name="connsiteY0" fmla="*/ 2340260 h 4738742"/>
              <a:gd name="connsiteX1" fmla="*/ 1203137 w 5387360"/>
              <a:gd name="connsiteY1" fmla="*/ 1790523 h 4738742"/>
              <a:gd name="connsiteX2" fmla="*/ 835197 w 5387360"/>
              <a:gd name="connsiteY2" fmla="*/ 685446 h 4738742"/>
              <a:gd name="connsiteX3" fmla="*/ 2076283 w 5387360"/>
              <a:gd name="connsiteY3" fmla="*/ 1013065 h 4738742"/>
              <a:gd name="connsiteX4" fmla="*/ 2693680 w 5387360"/>
              <a:gd name="connsiteY4" fmla="*/ 0 h 4738742"/>
              <a:gd name="connsiteX5" fmla="*/ 3311077 w 5387360"/>
              <a:gd name="connsiteY5" fmla="*/ 1013065 h 4738742"/>
              <a:gd name="connsiteX6" fmla="*/ 4552163 w 5387360"/>
              <a:gd name="connsiteY6" fmla="*/ 685446 h 4738742"/>
              <a:gd name="connsiteX7" fmla="*/ 4184223 w 5387360"/>
              <a:gd name="connsiteY7" fmla="*/ 1790523 h 4738742"/>
              <a:gd name="connsiteX8" fmla="*/ 5321972 w 5387360"/>
              <a:gd name="connsiteY8" fmla="*/ 2340260 h 4738742"/>
              <a:gd name="connsiteX9" fmla="*/ 4184223 w 5387360"/>
              <a:gd name="connsiteY9" fmla="*/ 2889997 h 4738742"/>
              <a:gd name="connsiteX10" fmla="*/ 4552163 w 5387360"/>
              <a:gd name="connsiteY10" fmla="*/ 3995074 h 4738742"/>
              <a:gd name="connsiteX11" fmla="*/ 3311077 w 5387360"/>
              <a:gd name="connsiteY11" fmla="*/ 3667455 h 4738742"/>
              <a:gd name="connsiteX12" fmla="*/ 2693680 w 5387360"/>
              <a:gd name="connsiteY12" fmla="*/ 4680520 h 4738742"/>
              <a:gd name="connsiteX13" fmla="*/ 2076283 w 5387360"/>
              <a:gd name="connsiteY13" fmla="*/ 3667455 h 4738742"/>
              <a:gd name="connsiteX14" fmla="*/ 835197 w 5387360"/>
              <a:gd name="connsiteY14" fmla="*/ 3995074 h 4738742"/>
              <a:gd name="connsiteX15" fmla="*/ 1203137 w 5387360"/>
              <a:gd name="connsiteY15" fmla="*/ 2889997 h 4738742"/>
              <a:gd name="connsiteX16" fmla="*/ 65388 w 5387360"/>
              <a:gd name="connsiteY16" fmla="*/ 2340260 h 4738742"/>
              <a:gd name="connsiteX0" fmla="*/ 65388 w 5387360"/>
              <a:gd name="connsiteY0" fmla="*/ 2340260 h 4738742"/>
              <a:gd name="connsiteX1" fmla="*/ 1203137 w 5387360"/>
              <a:gd name="connsiteY1" fmla="*/ 1790523 h 4738742"/>
              <a:gd name="connsiteX2" fmla="*/ 835197 w 5387360"/>
              <a:gd name="connsiteY2" fmla="*/ 685446 h 4738742"/>
              <a:gd name="connsiteX3" fmla="*/ 2076283 w 5387360"/>
              <a:gd name="connsiteY3" fmla="*/ 1013065 h 4738742"/>
              <a:gd name="connsiteX4" fmla="*/ 2693680 w 5387360"/>
              <a:gd name="connsiteY4" fmla="*/ 0 h 4738742"/>
              <a:gd name="connsiteX5" fmla="*/ 3311077 w 5387360"/>
              <a:gd name="connsiteY5" fmla="*/ 1013065 h 4738742"/>
              <a:gd name="connsiteX6" fmla="*/ 4552163 w 5387360"/>
              <a:gd name="connsiteY6" fmla="*/ 685446 h 4738742"/>
              <a:gd name="connsiteX7" fmla="*/ 4184223 w 5387360"/>
              <a:gd name="connsiteY7" fmla="*/ 1790523 h 4738742"/>
              <a:gd name="connsiteX8" fmla="*/ 5321972 w 5387360"/>
              <a:gd name="connsiteY8" fmla="*/ 2340260 h 4738742"/>
              <a:gd name="connsiteX9" fmla="*/ 4184223 w 5387360"/>
              <a:gd name="connsiteY9" fmla="*/ 2889997 h 4738742"/>
              <a:gd name="connsiteX10" fmla="*/ 4552163 w 5387360"/>
              <a:gd name="connsiteY10" fmla="*/ 3995074 h 4738742"/>
              <a:gd name="connsiteX11" fmla="*/ 3311077 w 5387360"/>
              <a:gd name="connsiteY11" fmla="*/ 3667455 h 4738742"/>
              <a:gd name="connsiteX12" fmla="*/ 2693680 w 5387360"/>
              <a:gd name="connsiteY12" fmla="*/ 4680520 h 4738742"/>
              <a:gd name="connsiteX13" fmla="*/ 2076283 w 5387360"/>
              <a:gd name="connsiteY13" fmla="*/ 3667455 h 4738742"/>
              <a:gd name="connsiteX14" fmla="*/ 835197 w 5387360"/>
              <a:gd name="connsiteY14" fmla="*/ 3995074 h 4738742"/>
              <a:gd name="connsiteX15" fmla="*/ 1203137 w 5387360"/>
              <a:gd name="connsiteY15" fmla="*/ 2889997 h 4738742"/>
              <a:gd name="connsiteX16" fmla="*/ 65388 w 5387360"/>
              <a:gd name="connsiteY16" fmla="*/ 2340260 h 4738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87360" h="4738742">
                <a:moveTo>
                  <a:pt x="65388" y="2340260"/>
                </a:moveTo>
                <a:cubicBezTo>
                  <a:pt x="-313862" y="2157014"/>
                  <a:pt x="1074836" y="2066325"/>
                  <a:pt x="1203137" y="1790523"/>
                </a:cubicBezTo>
                <a:lnTo>
                  <a:pt x="835197" y="685446"/>
                </a:lnTo>
                <a:cubicBezTo>
                  <a:pt x="712550" y="317087"/>
                  <a:pt x="1766536" y="1127306"/>
                  <a:pt x="2076283" y="1013065"/>
                </a:cubicBezTo>
                <a:cubicBezTo>
                  <a:pt x="2386030" y="898824"/>
                  <a:pt x="2487881" y="0"/>
                  <a:pt x="2693680" y="0"/>
                </a:cubicBezTo>
                <a:cubicBezTo>
                  <a:pt x="2899479" y="0"/>
                  <a:pt x="3001330" y="898824"/>
                  <a:pt x="3311077" y="1013065"/>
                </a:cubicBezTo>
                <a:lnTo>
                  <a:pt x="4552163" y="685446"/>
                </a:lnTo>
                <a:cubicBezTo>
                  <a:pt x="4965858" y="576240"/>
                  <a:pt x="4055922" y="1514721"/>
                  <a:pt x="4184223" y="1790523"/>
                </a:cubicBezTo>
                <a:lnTo>
                  <a:pt x="5321972" y="2340260"/>
                </a:lnTo>
                <a:cubicBezTo>
                  <a:pt x="5701222" y="2523506"/>
                  <a:pt x="4312524" y="2614195"/>
                  <a:pt x="4184223" y="2889997"/>
                </a:cubicBezTo>
                <a:lnTo>
                  <a:pt x="4552163" y="3995074"/>
                </a:lnTo>
                <a:cubicBezTo>
                  <a:pt x="4674810" y="4363433"/>
                  <a:pt x="3620824" y="3553214"/>
                  <a:pt x="3311077" y="3667455"/>
                </a:cubicBezTo>
                <a:lnTo>
                  <a:pt x="2693680" y="4680520"/>
                </a:lnTo>
                <a:cubicBezTo>
                  <a:pt x="2487881" y="5018208"/>
                  <a:pt x="2386030" y="3781696"/>
                  <a:pt x="2076283" y="3667455"/>
                </a:cubicBezTo>
                <a:lnTo>
                  <a:pt x="835197" y="3995074"/>
                </a:lnTo>
                <a:cubicBezTo>
                  <a:pt x="421502" y="4104280"/>
                  <a:pt x="1331438" y="3165799"/>
                  <a:pt x="1203137" y="2889997"/>
                </a:cubicBezTo>
                <a:lnTo>
                  <a:pt x="65388" y="2340260"/>
                </a:lnTo>
                <a:close/>
              </a:path>
            </a:pathLst>
          </a:custGeom>
          <a:noFill/>
          <a:ln w="25400" cap="flat" cmpd="sng" algn="ctr">
            <a:solidFill>
              <a:sysClr val="window" lastClr="FFFFFF">
                <a:lumMod val="65000"/>
              </a:sysClr>
            </a:solidFill>
            <a:prstDash val="sysDot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24873" y="2732244"/>
            <a:ext cx="2105836" cy="344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kern="0" cap="none" spc="0" normalizeH="0" baseline="0">
                <a:ln w="18415" cmpd="sng">
                  <a:noFill/>
                  <a:prstDash val="solid"/>
                </a:ln>
                <a:solidFill>
                  <a:srgbClr val="C0504D">
                    <a:lumMod val="75000"/>
                  </a:srgbClr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defRPr>
            </a:lvl1pPr>
          </a:lstStyle>
          <a:p>
            <a:pPr lvl="0" algn="ctr">
              <a:defRPr/>
            </a:pPr>
            <a:r>
              <a:rPr lang="zh-CN" altLang="en-US" sz="20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技术可行性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7544" y="2553166"/>
            <a:ext cx="16263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通过微信提供的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接口，解析模板消息，提取数据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加上接口调试平台，方便调试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156937" y="2254859"/>
            <a:ext cx="1174912" cy="1181409"/>
            <a:chOff x="2156937" y="2254859"/>
            <a:chExt cx="1174912" cy="1181409"/>
          </a:xfrm>
        </p:grpSpPr>
        <p:sp>
          <p:nvSpPr>
            <p:cNvPr id="10" name="椭圆 9"/>
            <p:cNvSpPr/>
            <p:nvPr/>
          </p:nvSpPr>
          <p:spPr>
            <a:xfrm>
              <a:off x="2156937" y="2254859"/>
              <a:ext cx="1174912" cy="1181409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flipH="1">
              <a:off x="2401225" y="2661527"/>
              <a:ext cx="686337" cy="486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01</a:t>
              </a:r>
              <a:endParaRPr kumimoji="0" lang="zh-CN" altLang="en-US" sz="32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099327" y="1113459"/>
            <a:ext cx="914917" cy="919977"/>
            <a:chOff x="3099327" y="1113459"/>
            <a:chExt cx="914917" cy="919977"/>
          </a:xfrm>
        </p:grpSpPr>
        <p:sp>
          <p:nvSpPr>
            <p:cNvPr id="13" name="椭圆 12"/>
            <p:cNvSpPr/>
            <p:nvPr/>
          </p:nvSpPr>
          <p:spPr>
            <a:xfrm>
              <a:off x="3099327" y="1113459"/>
              <a:ext cx="914917" cy="919977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flipH="1">
              <a:off x="3213617" y="1414033"/>
              <a:ext cx="686337" cy="437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02</a:t>
              </a:r>
              <a:endParaRPr kumimoji="0" lang="zh-CN" altLang="en-US" sz="28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18253" y="871343"/>
            <a:ext cx="710523" cy="714453"/>
            <a:chOff x="4518253" y="871343"/>
            <a:chExt cx="710523" cy="714453"/>
          </a:xfrm>
        </p:grpSpPr>
        <p:sp>
          <p:nvSpPr>
            <p:cNvPr id="16" name="椭圆 15"/>
            <p:cNvSpPr/>
            <p:nvPr/>
          </p:nvSpPr>
          <p:spPr>
            <a:xfrm>
              <a:off x="4518253" y="871343"/>
              <a:ext cx="710523" cy="71445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 flipH="1">
              <a:off x="4530346" y="1093777"/>
              <a:ext cx="686337" cy="387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03</a:t>
              </a:r>
              <a:endParaRPr kumimoji="0" lang="zh-CN" altLang="en-US" sz="24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864168" y="1519432"/>
            <a:ext cx="686337" cy="512529"/>
            <a:chOff x="5864168" y="1519432"/>
            <a:chExt cx="686337" cy="512529"/>
          </a:xfrm>
        </p:grpSpPr>
        <p:sp>
          <p:nvSpPr>
            <p:cNvPr id="19" name="椭圆 18"/>
            <p:cNvSpPr/>
            <p:nvPr/>
          </p:nvSpPr>
          <p:spPr>
            <a:xfrm>
              <a:off x="5951799" y="1519432"/>
              <a:ext cx="512529" cy="512529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flipH="1">
              <a:off x="5864168" y="1652382"/>
              <a:ext cx="6863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04</a:t>
              </a:r>
              <a:endParaRPr kumimoji="0" lang="zh-CN" altLang="en-US" sz="20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343372" y="2757801"/>
            <a:ext cx="469916" cy="392414"/>
            <a:chOff x="6343372" y="2757801"/>
            <a:chExt cx="469916" cy="392414"/>
          </a:xfrm>
        </p:grpSpPr>
        <p:sp>
          <p:nvSpPr>
            <p:cNvPr id="22" name="椭圆 21"/>
            <p:cNvSpPr/>
            <p:nvPr/>
          </p:nvSpPr>
          <p:spPr>
            <a:xfrm>
              <a:off x="6372784" y="2757801"/>
              <a:ext cx="392414" cy="39241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 flipH="1">
              <a:off x="6343372" y="2837112"/>
              <a:ext cx="469916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05</a:t>
              </a:r>
              <a:endParaRPr kumimoji="0" lang="zh-CN" altLang="en-US" sz="14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78650" y="3846661"/>
            <a:ext cx="415986" cy="324584"/>
            <a:chOff x="5778650" y="3846661"/>
            <a:chExt cx="415986" cy="324584"/>
          </a:xfrm>
        </p:grpSpPr>
        <p:sp>
          <p:nvSpPr>
            <p:cNvPr id="25" name="椭圆 24"/>
            <p:cNvSpPr/>
            <p:nvPr/>
          </p:nvSpPr>
          <p:spPr>
            <a:xfrm>
              <a:off x="5816232" y="3846661"/>
              <a:ext cx="316322" cy="316322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 flipH="1">
              <a:off x="5778650" y="3906557"/>
              <a:ext cx="415986" cy="264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06</a:t>
              </a:r>
              <a:endParaRPr kumimoji="0" lang="zh-CN" altLang="en-US" sz="14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582797" y="4230767"/>
            <a:ext cx="437416" cy="275688"/>
            <a:chOff x="4582797" y="4230767"/>
            <a:chExt cx="437416" cy="275688"/>
          </a:xfrm>
        </p:grpSpPr>
        <p:sp>
          <p:nvSpPr>
            <p:cNvPr id="28" name="椭圆 27"/>
            <p:cNvSpPr/>
            <p:nvPr/>
          </p:nvSpPr>
          <p:spPr>
            <a:xfrm>
              <a:off x="4665580" y="4230767"/>
              <a:ext cx="246873" cy="246873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 flipH="1">
              <a:off x="4582797" y="4266389"/>
              <a:ext cx="437416" cy="240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07</a:t>
              </a:r>
              <a:endParaRPr kumimoji="0" lang="zh-CN" altLang="en-US" sz="12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477201" y="3814541"/>
            <a:ext cx="343168" cy="224814"/>
            <a:chOff x="3477201" y="3814541"/>
            <a:chExt cx="343168" cy="224814"/>
          </a:xfrm>
        </p:grpSpPr>
        <p:sp>
          <p:nvSpPr>
            <p:cNvPr id="31" name="椭圆 30"/>
            <p:cNvSpPr/>
            <p:nvPr/>
          </p:nvSpPr>
          <p:spPr>
            <a:xfrm>
              <a:off x="3545356" y="3814541"/>
              <a:ext cx="206859" cy="206859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flipH="1">
              <a:off x="3477201" y="3836222"/>
              <a:ext cx="343168" cy="203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08</a:t>
              </a:r>
              <a:endParaRPr kumimoji="0" lang="zh-CN" altLang="en-US" sz="9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ysClr val="window" lastClr="FFFFFF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99593" y="1059582"/>
            <a:ext cx="2118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通过调用开放平台提供的接口，我们只需要提供两张图片的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URL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，封装请求，就能得到图片的相似度信息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87074" y="627534"/>
            <a:ext cx="3173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当用户发送消息给服务器，服务器先查询内部数据库有没有信息对应，如果有则取出数据返回；如果没有则调用</a:t>
            </a:r>
            <a:r>
              <a:rPr lang="en-US" altLang="zh-CN" sz="11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Tuling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机器人接口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52975" y="1533626"/>
            <a:ext cx="21954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1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HttpClient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模拟登录，获得获取数据的权限，再得到数据</a:t>
            </a:r>
            <a:endParaRPr lang="en-US" altLang="zh-CN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876256" y="2643758"/>
            <a:ext cx="20162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 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 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技术在服务器与浏览器之间进行数据交换，数据使用 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 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进行封装与解析</a:t>
            </a:r>
            <a:endParaRPr lang="en-US" altLang="zh-CN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94636" y="3751004"/>
            <a:ext cx="22657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sz="11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将后台传输过来的 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 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数据解析后，转换为显示界面所需要的数据 </a:t>
            </a:r>
            <a:endParaRPr lang="en-US" altLang="zh-CN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339752" y="4518896"/>
            <a:ext cx="2784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格式，通过</a:t>
            </a:r>
            <a:r>
              <a:rPr lang="en-US" altLang="zh-CN" sz="11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JSONObject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解析；如果是</a:t>
            </a:r>
            <a:r>
              <a:rPr lang="en-US" altLang="zh-CN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格式，则用</a:t>
            </a:r>
            <a:r>
              <a:rPr lang="en-US" altLang="zh-CN" sz="11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JDom</a:t>
            </a:r>
            <a:r>
              <a:rPr lang="zh-CN" altLang="en-US" sz="11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进行解析</a:t>
            </a:r>
            <a:endParaRPr lang="en-US" altLang="zh-CN" sz="11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6060492" y="1529173"/>
            <a:ext cx="2327932" cy="1143675"/>
            <a:chOff x="5844468" y="1538244"/>
            <a:chExt cx="2111908" cy="1061803"/>
          </a:xfrm>
        </p:grpSpPr>
        <p:sp>
          <p:nvSpPr>
            <p:cNvPr id="41" name="Line 19"/>
            <p:cNvSpPr>
              <a:spLocks noChangeShapeType="1"/>
            </p:cNvSpPr>
            <p:nvPr/>
          </p:nvSpPr>
          <p:spPr bwMode="auto">
            <a:xfrm flipH="1">
              <a:off x="5844468" y="1843568"/>
              <a:ext cx="2111908" cy="0"/>
            </a:xfrm>
            <a:prstGeom prst="line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TextBox 19"/>
            <p:cNvSpPr txBox="1">
              <a:spLocks noChangeArrowheads="1"/>
            </p:cNvSpPr>
            <p:nvPr/>
          </p:nvSpPr>
          <p:spPr bwMode="auto">
            <a:xfrm>
              <a:off x="6405677" y="1538244"/>
              <a:ext cx="15185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时间</a:t>
              </a:r>
              <a:endPara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43" name="TextBox 20"/>
            <p:cNvSpPr txBox="1"/>
            <p:nvPr/>
          </p:nvSpPr>
          <p:spPr bwMode="auto">
            <a:xfrm>
              <a:off x="6405677" y="1999985"/>
              <a:ext cx="1519067" cy="60006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just"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由于项目时间有限，小组成员闲余时间基本全部投入项目。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71600" y="1681719"/>
            <a:ext cx="2358051" cy="1563205"/>
            <a:chOff x="986614" y="1598230"/>
            <a:chExt cx="2127013" cy="1059254"/>
          </a:xfrm>
        </p:grpSpPr>
        <p:sp>
          <p:nvSpPr>
            <p:cNvPr id="45" name="Line 17"/>
            <p:cNvSpPr>
              <a:spLocks noChangeShapeType="1"/>
            </p:cNvSpPr>
            <p:nvPr/>
          </p:nvSpPr>
          <p:spPr bwMode="auto">
            <a:xfrm>
              <a:off x="1000325" y="1903553"/>
              <a:ext cx="2113302" cy="0"/>
            </a:xfrm>
            <a:prstGeom prst="line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TextBox 19"/>
            <p:cNvSpPr txBox="1">
              <a:spLocks noChangeArrowheads="1"/>
            </p:cNvSpPr>
            <p:nvPr/>
          </p:nvSpPr>
          <p:spPr bwMode="auto">
            <a:xfrm>
              <a:off x="986614" y="1598230"/>
              <a:ext cx="1518584" cy="250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成本</a:t>
              </a:r>
              <a:endParaRPr lang="zh-CN" altLang="en-US" sz="2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47" name="TextBox 20"/>
            <p:cNvSpPr txBox="1"/>
            <p:nvPr/>
          </p:nvSpPr>
          <p:spPr bwMode="auto">
            <a:xfrm>
              <a:off x="986614" y="1943184"/>
              <a:ext cx="1960996" cy="71430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just">
                <a:lnSpc>
                  <a:spcPts val="15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由于项目为参赛项目，所有人员组成为在校大学生，指导人员为学校老师义务指导，因此成本基本上就是小组成员的生活消费，因此成本很低。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946353" y="1126931"/>
            <a:ext cx="3541307" cy="3393498"/>
            <a:chOff x="2730329" y="1043444"/>
            <a:chExt cx="3541307" cy="3393498"/>
          </a:xfrm>
        </p:grpSpPr>
        <p:sp>
          <p:nvSpPr>
            <p:cNvPr id="49" name="Rectangle 23"/>
            <p:cNvSpPr>
              <a:spLocks noChangeArrowheads="1"/>
            </p:cNvSpPr>
            <p:nvPr/>
          </p:nvSpPr>
          <p:spPr bwMode="auto">
            <a:xfrm>
              <a:off x="3754194" y="2571750"/>
              <a:ext cx="1537886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rgbClr val="7D7D7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资源可行性</a:t>
              </a:r>
              <a:endParaRPr lang="en-US" altLang="zh-CN" sz="2000" dirty="0">
                <a:solidFill>
                  <a:srgbClr val="7D7D7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AutoShape 4"/>
            <p:cNvSpPr>
              <a:spLocks noChangeArrowheads="1"/>
            </p:cNvSpPr>
            <p:nvPr/>
          </p:nvSpPr>
          <p:spPr bwMode="gray">
            <a:xfrm rot="19367479">
              <a:off x="2730329" y="1380604"/>
              <a:ext cx="3306983" cy="3056338"/>
            </a:xfrm>
            <a:custGeom>
              <a:avLst/>
              <a:gdLst>
                <a:gd name="G0" fmla="+- 2978742 0 0"/>
                <a:gd name="G1" fmla="+- -2701147 0 0"/>
                <a:gd name="G2" fmla="+- 2978742 0 -2701147"/>
                <a:gd name="G3" fmla="+- 10800 0 0"/>
                <a:gd name="G4" fmla="+- 0 0 2978742"/>
                <a:gd name="T0" fmla="*/ 360 256 1"/>
                <a:gd name="T1" fmla="*/ 0 256 1"/>
                <a:gd name="G5" fmla="+- G2 T0 T1"/>
                <a:gd name="G6" fmla="?: G2 G2 G5"/>
                <a:gd name="G7" fmla="+- 0 0 G6"/>
                <a:gd name="G8" fmla="+- 7349 0 0"/>
                <a:gd name="G9" fmla="+- 0 0 -2701147"/>
                <a:gd name="G10" fmla="+- 7349 0 2700"/>
                <a:gd name="G11" fmla="cos G10 2978742"/>
                <a:gd name="G12" fmla="sin G10 2978742"/>
                <a:gd name="G13" fmla="cos 13500 2978742"/>
                <a:gd name="G14" fmla="sin 13500 2978742"/>
                <a:gd name="G15" fmla="+- G11 10800 0"/>
                <a:gd name="G16" fmla="+- G12 10800 0"/>
                <a:gd name="G17" fmla="+- G13 10800 0"/>
                <a:gd name="G18" fmla="+- G14 10800 0"/>
                <a:gd name="G19" fmla="*/ 7349 1 2"/>
                <a:gd name="G20" fmla="+- G19 5400 0"/>
                <a:gd name="G21" fmla="cos G20 2978742"/>
                <a:gd name="G22" fmla="sin G20 2978742"/>
                <a:gd name="G23" fmla="+- G21 10800 0"/>
                <a:gd name="G24" fmla="+- G12 G23 G22"/>
                <a:gd name="G25" fmla="+- G22 G23 G11"/>
                <a:gd name="G26" fmla="cos 10800 2978742"/>
                <a:gd name="G27" fmla="sin 10800 2978742"/>
                <a:gd name="G28" fmla="cos 7349 2978742"/>
                <a:gd name="G29" fmla="sin 7349 2978742"/>
                <a:gd name="G30" fmla="+- G26 10800 0"/>
                <a:gd name="G31" fmla="+- G27 10800 0"/>
                <a:gd name="G32" fmla="+- G28 10800 0"/>
                <a:gd name="G33" fmla="+- G29 10800 0"/>
                <a:gd name="G34" fmla="+- G19 5400 0"/>
                <a:gd name="G35" fmla="cos G34 -2701147"/>
                <a:gd name="G36" fmla="sin G34 -2701147"/>
                <a:gd name="G37" fmla="+/ -2701147 2978742 2"/>
                <a:gd name="T2" fmla="*/ 180 256 1"/>
                <a:gd name="T3" fmla="*/ 0 256 1"/>
                <a:gd name="G38" fmla="+- G37 T2 T3"/>
                <a:gd name="G39" fmla="?: G2 G37 G38"/>
                <a:gd name="G40" fmla="cos 10800 G39"/>
                <a:gd name="G41" fmla="sin 10800 G39"/>
                <a:gd name="G42" fmla="cos 7349 G39"/>
                <a:gd name="G43" fmla="sin 7349 G39"/>
                <a:gd name="G44" fmla="+- G40 10800 0"/>
                <a:gd name="G45" fmla="+- G41 10800 0"/>
                <a:gd name="G46" fmla="+- G42 10800 0"/>
                <a:gd name="G47" fmla="+- G43 10800 0"/>
                <a:gd name="G48" fmla="+- G35 10800 0"/>
                <a:gd name="G49" fmla="+- G36 10800 0"/>
                <a:gd name="T4" fmla="*/ 21592 w 21600"/>
                <a:gd name="T5" fmla="*/ 11199 h 21600"/>
                <a:gd name="T6" fmla="*/ 17626 w 21600"/>
                <a:gd name="T7" fmla="*/ 4820 h 21600"/>
                <a:gd name="T8" fmla="*/ 18143 w 21600"/>
                <a:gd name="T9" fmla="*/ 11071 h 21600"/>
                <a:gd name="T10" fmla="*/ 20270 w 21600"/>
                <a:gd name="T11" fmla="*/ 20420 h 21600"/>
                <a:gd name="T12" fmla="*/ 14012 w 21600"/>
                <a:gd name="T13" fmla="*/ 20372 h 21600"/>
                <a:gd name="T14" fmla="*/ 14061 w 21600"/>
                <a:gd name="T15" fmla="*/ 1411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15955" y="16037"/>
                  </a:moveTo>
                  <a:cubicBezTo>
                    <a:pt x="17358" y="14655"/>
                    <a:pt x="18149" y="12769"/>
                    <a:pt x="18149" y="10800"/>
                  </a:cubicBezTo>
                  <a:cubicBezTo>
                    <a:pt x="18149" y="9018"/>
                    <a:pt x="17501" y="7297"/>
                    <a:pt x="16328" y="5957"/>
                  </a:cubicBezTo>
                  <a:lnTo>
                    <a:pt x="18924" y="3683"/>
                  </a:lnTo>
                  <a:cubicBezTo>
                    <a:pt x="20649" y="5653"/>
                    <a:pt x="21600" y="8182"/>
                    <a:pt x="21600" y="10800"/>
                  </a:cubicBezTo>
                  <a:cubicBezTo>
                    <a:pt x="21600" y="13693"/>
                    <a:pt x="20438" y="16466"/>
                    <a:pt x="18376" y="18496"/>
                  </a:cubicBezTo>
                  <a:lnTo>
                    <a:pt x="20270" y="20420"/>
                  </a:lnTo>
                  <a:lnTo>
                    <a:pt x="14012" y="20372"/>
                  </a:lnTo>
                  <a:lnTo>
                    <a:pt x="14061" y="14113"/>
                  </a:lnTo>
                  <a:lnTo>
                    <a:pt x="15955" y="16037"/>
                  </a:lnTo>
                  <a:close/>
                </a:path>
              </a:pathLst>
            </a:custGeom>
            <a:solidFill>
              <a:schemeClr val="accent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rIns="0" anchor="ctr"/>
            <a:lstStyle/>
            <a:p>
              <a:pPr marL="0" marR="0" lvl="0" indent="0" algn="ctr" defTabSz="914400" eaLnBrk="1" fontAlgn="base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51" name="组合 1"/>
            <p:cNvGrpSpPr/>
            <p:nvPr/>
          </p:nvGrpSpPr>
          <p:grpSpPr>
            <a:xfrm>
              <a:off x="2963736" y="1349404"/>
              <a:ext cx="3307900" cy="3055491"/>
              <a:chOff x="2849701" y="1556687"/>
              <a:chExt cx="3764584" cy="3477329"/>
            </a:xfrm>
          </p:grpSpPr>
          <p:sp>
            <p:nvSpPr>
              <p:cNvPr id="53" name="AutoShape 6"/>
              <p:cNvSpPr>
                <a:spLocks noChangeArrowheads="1"/>
              </p:cNvSpPr>
              <p:nvPr/>
            </p:nvSpPr>
            <p:spPr bwMode="gray">
              <a:xfrm rot="12146960">
                <a:off x="2849701" y="1556687"/>
                <a:ext cx="3764584" cy="3477329"/>
              </a:xfrm>
              <a:custGeom>
                <a:avLst/>
                <a:gdLst>
                  <a:gd name="G0" fmla="+- 2978742 0 0"/>
                  <a:gd name="G1" fmla="+- -2534030 0 0"/>
                  <a:gd name="G2" fmla="+- 2978742 0 -2534030"/>
                  <a:gd name="G3" fmla="+- 10800 0 0"/>
                  <a:gd name="G4" fmla="+- 0 0 2978742"/>
                  <a:gd name="T0" fmla="*/ 360 256 1"/>
                  <a:gd name="T1" fmla="*/ 0 256 1"/>
                  <a:gd name="G5" fmla="+- G2 T0 T1"/>
                  <a:gd name="G6" fmla="?: G2 G2 G5"/>
                  <a:gd name="G7" fmla="+- 0 0 G6"/>
                  <a:gd name="G8" fmla="+- 7349 0 0"/>
                  <a:gd name="G9" fmla="+- 0 0 -2534030"/>
                  <a:gd name="G10" fmla="+- 7349 0 2700"/>
                  <a:gd name="G11" fmla="cos G10 2978742"/>
                  <a:gd name="G12" fmla="sin G10 2978742"/>
                  <a:gd name="G13" fmla="cos 13500 2978742"/>
                  <a:gd name="G14" fmla="sin 13500 2978742"/>
                  <a:gd name="G15" fmla="+- G11 10800 0"/>
                  <a:gd name="G16" fmla="+- G12 10800 0"/>
                  <a:gd name="G17" fmla="+- G13 10800 0"/>
                  <a:gd name="G18" fmla="+- G14 10800 0"/>
                  <a:gd name="G19" fmla="*/ 7349 1 2"/>
                  <a:gd name="G20" fmla="+- G19 5400 0"/>
                  <a:gd name="G21" fmla="cos G20 2978742"/>
                  <a:gd name="G22" fmla="sin G20 2978742"/>
                  <a:gd name="G23" fmla="+- G21 10800 0"/>
                  <a:gd name="G24" fmla="+- G12 G23 G22"/>
                  <a:gd name="G25" fmla="+- G22 G23 G11"/>
                  <a:gd name="G26" fmla="cos 10800 2978742"/>
                  <a:gd name="G27" fmla="sin 10800 2978742"/>
                  <a:gd name="G28" fmla="cos 7349 2978742"/>
                  <a:gd name="G29" fmla="sin 7349 2978742"/>
                  <a:gd name="G30" fmla="+- G26 10800 0"/>
                  <a:gd name="G31" fmla="+- G27 10800 0"/>
                  <a:gd name="G32" fmla="+- G28 10800 0"/>
                  <a:gd name="G33" fmla="+- G29 10800 0"/>
                  <a:gd name="G34" fmla="+- G19 5400 0"/>
                  <a:gd name="G35" fmla="cos G34 -2534030"/>
                  <a:gd name="G36" fmla="sin G34 -2534030"/>
                  <a:gd name="G37" fmla="+/ -2534030 2978742 2"/>
                  <a:gd name="T2" fmla="*/ 180 256 1"/>
                  <a:gd name="T3" fmla="*/ 0 256 1"/>
                  <a:gd name="G38" fmla="+- G37 T2 T3"/>
                  <a:gd name="G39" fmla="?: G2 G37 G38"/>
                  <a:gd name="G40" fmla="cos 10800 G39"/>
                  <a:gd name="G41" fmla="sin 10800 G39"/>
                  <a:gd name="G42" fmla="cos 7349 G39"/>
                  <a:gd name="G43" fmla="sin 7349 G39"/>
                  <a:gd name="G44" fmla="+- G40 10800 0"/>
                  <a:gd name="G45" fmla="+- G41 10800 0"/>
                  <a:gd name="G46" fmla="+- G42 10800 0"/>
                  <a:gd name="G47" fmla="+- G43 10800 0"/>
                  <a:gd name="G48" fmla="+- G35 10800 0"/>
                  <a:gd name="G49" fmla="+- G36 10800 0"/>
                  <a:gd name="T4" fmla="*/ 21581 w 21600"/>
                  <a:gd name="T5" fmla="*/ 11439 h 21600"/>
                  <a:gd name="T6" fmla="*/ 17885 w 21600"/>
                  <a:gd name="T7" fmla="*/ 5130 h 21600"/>
                  <a:gd name="T8" fmla="*/ 18136 w 21600"/>
                  <a:gd name="T9" fmla="*/ 11234 h 21600"/>
                  <a:gd name="T10" fmla="*/ 20270 w 21600"/>
                  <a:gd name="T11" fmla="*/ 20420 h 21600"/>
                  <a:gd name="T12" fmla="*/ 14012 w 21600"/>
                  <a:gd name="T13" fmla="*/ 20372 h 21600"/>
                  <a:gd name="T14" fmla="*/ 14061 w 21600"/>
                  <a:gd name="T15" fmla="*/ 14113 h 21600"/>
                  <a:gd name="T16" fmla="*/ 3163 w 21600"/>
                  <a:gd name="T17" fmla="*/ 3163 h 21600"/>
                  <a:gd name="T18" fmla="*/ 18437 w 21600"/>
                  <a:gd name="T19" fmla="*/ 18437 h 21600"/>
                </a:gdLst>
                <a:ahLst/>
                <a:cxnLst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T16" t="T17" r="T18" b="T19"/>
                <a:pathLst>
                  <a:path w="21600" h="21600">
                    <a:moveTo>
                      <a:pt x="15955" y="16037"/>
                    </a:moveTo>
                    <a:cubicBezTo>
                      <a:pt x="17358" y="14655"/>
                      <a:pt x="18149" y="12769"/>
                      <a:pt x="18149" y="10800"/>
                    </a:cubicBezTo>
                    <a:cubicBezTo>
                      <a:pt x="18149" y="9130"/>
                      <a:pt x="17580" y="7511"/>
                      <a:pt x="16538" y="6208"/>
                    </a:cubicBezTo>
                    <a:lnTo>
                      <a:pt x="19232" y="4052"/>
                    </a:lnTo>
                    <a:cubicBezTo>
                      <a:pt x="20765" y="5967"/>
                      <a:pt x="21600" y="8347"/>
                      <a:pt x="21600" y="10800"/>
                    </a:cubicBezTo>
                    <a:cubicBezTo>
                      <a:pt x="21600" y="13693"/>
                      <a:pt x="20438" y="16466"/>
                      <a:pt x="18376" y="18496"/>
                    </a:cubicBezTo>
                    <a:lnTo>
                      <a:pt x="20270" y="20420"/>
                    </a:lnTo>
                    <a:lnTo>
                      <a:pt x="14012" y="20372"/>
                    </a:lnTo>
                    <a:lnTo>
                      <a:pt x="14061" y="14113"/>
                    </a:lnTo>
                    <a:lnTo>
                      <a:pt x="15955" y="16037"/>
                    </a:lnTo>
                    <a:close/>
                  </a:path>
                </a:pathLst>
              </a:custGeom>
              <a:solidFill>
                <a:schemeClr val="accent2"/>
              </a:solidFill>
              <a:ln w="3175" cap="flat" cmpd="sng" algn="ctr">
                <a:solidFill>
                  <a:srgbClr val="EAEAEA"/>
                </a:solidFill>
                <a:prstDash val="solid"/>
              </a:ln>
              <a:effectLst/>
              <a:extLst/>
            </p:spPr>
            <p:txBody>
              <a:bodyPr anchor="ctr"/>
              <a:lstStyle/>
              <a:p>
                <a:pPr marL="0" marR="0" lvl="0" indent="0" algn="ctr" defTabSz="91440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4D4D4D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4" name="WordArt 9"/>
              <p:cNvSpPr>
                <a:spLocks noChangeArrowheads="1" noChangeShapeType="1" noTextEdit="1"/>
              </p:cNvSpPr>
              <p:nvPr/>
            </p:nvSpPr>
            <p:spPr bwMode="gray">
              <a:xfrm rot="17984564">
                <a:off x="3069433" y="2134155"/>
                <a:ext cx="2105024" cy="1770063"/>
              </a:xfrm>
              <a:prstGeom prst="rect">
                <a:avLst/>
              </a:prstGeom>
              <a:extLst>
                <a:ext uri="{AF507438-7753-43E0-B8FC-AC1667EBCBE1}">
                  <a14:hiddenEffects xmlns:a14="http://schemas.microsoft.com/office/drawing/2010/main">
                    <a:effectLst/>
                  </a14:hiddenEffects>
                </a:ext>
              </a:extLst>
            </p:spPr>
            <p:txBody>
              <a:bodyPr spcFirstLastPara="1" wrap="none" fromWordArt="1">
                <a:prstTxWarp prst="textArchUp">
                  <a:avLst>
                    <a:gd name="adj" fmla="val 12807259"/>
                  </a:avLst>
                </a:prstTxWarp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0" b="0" i="0" u="none" strike="noStrike" kern="10" cap="none" spc="0" normalizeH="0" baseline="0" noProof="0" dirty="0">
                  <a:ln w="6350">
                    <a:noFill/>
                    <a:round/>
                    <a:headEnd/>
                    <a:tailEnd/>
                  </a:ln>
                  <a:solidFill>
                    <a:schemeClr val="bg1"/>
                  </a:solidFill>
                  <a:effectLst/>
                  <a:uLnTx/>
                  <a:uFillTx/>
                  <a:latin typeface="方正兰亭中黑_GBK" pitchFamily="2" charset="-122"/>
                  <a:ea typeface="方正兰亭中黑_GBK" pitchFamily="2" charset="-122"/>
                  <a:cs typeface="Arial"/>
                </a:endParaRPr>
              </a:p>
            </p:txBody>
          </p:sp>
        </p:grpSp>
        <p:sp>
          <p:nvSpPr>
            <p:cNvPr id="52" name="AutoShape 5"/>
            <p:cNvSpPr>
              <a:spLocks noChangeArrowheads="1"/>
            </p:cNvSpPr>
            <p:nvPr/>
          </p:nvSpPr>
          <p:spPr bwMode="gray">
            <a:xfrm rot="5078397">
              <a:off x="2821784" y="1169648"/>
              <a:ext cx="3307899" cy="3055491"/>
            </a:xfrm>
            <a:custGeom>
              <a:avLst/>
              <a:gdLst>
                <a:gd name="G0" fmla="+- 2978742 0 0"/>
                <a:gd name="G1" fmla="+- -2701274 0 0"/>
                <a:gd name="G2" fmla="+- 2978742 0 -2701274"/>
                <a:gd name="G3" fmla="+- 10800 0 0"/>
                <a:gd name="G4" fmla="+- 0 0 2978742"/>
                <a:gd name="T0" fmla="*/ 360 256 1"/>
                <a:gd name="T1" fmla="*/ 0 256 1"/>
                <a:gd name="G5" fmla="+- G2 T0 T1"/>
                <a:gd name="G6" fmla="?: G2 G2 G5"/>
                <a:gd name="G7" fmla="+- 0 0 G6"/>
                <a:gd name="G8" fmla="+- 7349 0 0"/>
                <a:gd name="G9" fmla="+- 0 0 -2701274"/>
                <a:gd name="G10" fmla="+- 7349 0 2700"/>
                <a:gd name="G11" fmla="cos G10 2978742"/>
                <a:gd name="G12" fmla="sin G10 2978742"/>
                <a:gd name="G13" fmla="cos 13500 2978742"/>
                <a:gd name="G14" fmla="sin 13500 2978742"/>
                <a:gd name="G15" fmla="+- G11 10800 0"/>
                <a:gd name="G16" fmla="+- G12 10800 0"/>
                <a:gd name="G17" fmla="+- G13 10800 0"/>
                <a:gd name="G18" fmla="+- G14 10800 0"/>
                <a:gd name="G19" fmla="*/ 7349 1 2"/>
                <a:gd name="G20" fmla="+- G19 5400 0"/>
                <a:gd name="G21" fmla="cos G20 2978742"/>
                <a:gd name="G22" fmla="sin G20 2978742"/>
                <a:gd name="G23" fmla="+- G21 10800 0"/>
                <a:gd name="G24" fmla="+- G12 G23 G22"/>
                <a:gd name="G25" fmla="+- G22 G23 G11"/>
                <a:gd name="G26" fmla="cos 10800 2978742"/>
                <a:gd name="G27" fmla="sin 10800 2978742"/>
                <a:gd name="G28" fmla="cos 7349 2978742"/>
                <a:gd name="G29" fmla="sin 7349 2978742"/>
                <a:gd name="G30" fmla="+- G26 10800 0"/>
                <a:gd name="G31" fmla="+- G27 10800 0"/>
                <a:gd name="G32" fmla="+- G28 10800 0"/>
                <a:gd name="G33" fmla="+- G29 10800 0"/>
                <a:gd name="G34" fmla="+- G19 5400 0"/>
                <a:gd name="G35" fmla="cos G34 -2701274"/>
                <a:gd name="G36" fmla="sin G34 -2701274"/>
                <a:gd name="G37" fmla="+/ -2701274 2978742 2"/>
                <a:gd name="T2" fmla="*/ 180 256 1"/>
                <a:gd name="T3" fmla="*/ 0 256 1"/>
                <a:gd name="G38" fmla="+- G37 T2 T3"/>
                <a:gd name="G39" fmla="?: G2 G37 G38"/>
                <a:gd name="G40" fmla="cos 10800 G39"/>
                <a:gd name="G41" fmla="sin 10800 G39"/>
                <a:gd name="G42" fmla="cos 7349 G39"/>
                <a:gd name="G43" fmla="sin 7349 G39"/>
                <a:gd name="G44" fmla="+- G40 10800 0"/>
                <a:gd name="G45" fmla="+- G41 10800 0"/>
                <a:gd name="G46" fmla="+- G42 10800 0"/>
                <a:gd name="G47" fmla="+- G43 10800 0"/>
                <a:gd name="G48" fmla="+- G35 10800 0"/>
                <a:gd name="G49" fmla="+- G36 10800 0"/>
                <a:gd name="T4" fmla="*/ 21592 w 21600"/>
                <a:gd name="T5" fmla="*/ 11198 h 21600"/>
                <a:gd name="T6" fmla="*/ 17626 w 21600"/>
                <a:gd name="T7" fmla="*/ 4820 h 21600"/>
                <a:gd name="T8" fmla="*/ 18143 w 21600"/>
                <a:gd name="T9" fmla="*/ 11071 h 21600"/>
                <a:gd name="T10" fmla="*/ 20270 w 21600"/>
                <a:gd name="T11" fmla="*/ 20420 h 21600"/>
                <a:gd name="T12" fmla="*/ 14012 w 21600"/>
                <a:gd name="T13" fmla="*/ 20372 h 21600"/>
                <a:gd name="T14" fmla="*/ 14061 w 21600"/>
                <a:gd name="T15" fmla="*/ 1411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15955" y="16037"/>
                  </a:moveTo>
                  <a:cubicBezTo>
                    <a:pt x="17358" y="14655"/>
                    <a:pt x="18149" y="12769"/>
                    <a:pt x="18149" y="10800"/>
                  </a:cubicBezTo>
                  <a:cubicBezTo>
                    <a:pt x="18149" y="9018"/>
                    <a:pt x="17501" y="7297"/>
                    <a:pt x="16327" y="5957"/>
                  </a:cubicBezTo>
                  <a:lnTo>
                    <a:pt x="18923" y="3683"/>
                  </a:lnTo>
                  <a:cubicBezTo>
                    <a:pt x="20648" y="5652"/>
                    <a:pt x="21600" y="8181"/>
                    <a:pt x="21600" y="10800"/>
                  </a:cubicBezTo>
                  <a:cubicBezTo>
                    <a:pt x="21600" y="13693"/>
                    <a:pt x="20438" y="16466"/>
                    <a:pt x="18376" y="18496"/>
                  </a:cubicBezTo>
                  <a:lnTo>
                    <a:pt x="20270" y="20420"/>
                  </a:lnTo>
                  <a:lnTo>
                    <a:pt x="14012" y="20372"/>
                  </a:lnTo>
                  <a:lnTo>
                    <a:pt x="14061" y="14113"/>
                  </a:lnTo>
                  <a:lnTo>
                    <a:pt x="15955" y="16037"/>
                  </a:lnTo>
                  <a:close/>
                </a:path>
              </a:pathLst>
            </a:custGeom>
            <a:solidFill>
              <a:schemeClr val="accent2"/>
            </a:solidFill>
            <a:ln w="3175" cap="flat" cmpd="sng" algn="ctr">
              <a:solidFill>
                <a:srgbClr val="2676FF">
                  <a:lumMod val="20000"/>
                  <a:lumOff val="80000"/>
                </a:srgbClr>
              </a:solidFill>
              <a:prstDash val="solid"/>
            </a:ln>
            <a:effectLst/>
            <a:extLst/>
          </p:spPr>
          <p:txBody>
            <a:bodyPr lIns="0" rIns="0" anchor="ctr"/>
            <a:lstStyle/>
            <a:p>
              <a:pPr marL="182563" marR="0" lvl="0" indent="-182563" defTabSz="914400" eaLnBrk="1" fontAlgn="base" latinLnBrk="0" hangingPunct="1">
                <a:lnSpc>
                  <a:spcPct val="12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 typeface="Arial" pitchFamily="34" charset="0"/>
                <a:buChar char="•"/>
                <a:tabLst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577884" y="3735355"/>
            <a:ext cx="2810540" cy="852619"/>
            <a:chOff x="5361860" y="3832949"/>
            <a:chExt cx="2594516" cy="710165"/>
          </a:xfrm>
        </p:grpSpPr>
        <p:sp>
          <p:nvSpPr>
            <p:cNvPr id="56" name="Line 18"/>
            <p:cNvSpPr>
              <a:spLocks noChangeShapeType="1"/>
            </p:cNvSpPr>
            <p:nvPr/>
          </p:nvSpPr>
          <p:spPr bwMode="auto">
            <a:xfrm flipH="1">
              <a:off x="5361860" y="4134087"/>
              <a:ext cx="2594516" cy="0"/>
            </a:xfrm>
            <a:prstGeom prst="line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TextBox 56"/>
            <p:cNvSpPr txBox="1">
              <a:spLocks noChangeArrowheads="1"/>
            </p:cNvSpPr>
            <p:nvPr/>
          </p:nvSpPr>
          <p:spPr bwMode="auto">
            <a:xfrm>
              <a:off x="6437792" y="3832949"/>
              <a:ext cx="15185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开发地点</a:t>
              </a:r>
              <a:endParaRPr kumimoji="0" lang="zh-CN" altLang="en-US" sz="180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 bwMode="auto">
            <a:xfrm>
              <a:off x="5500408" y="4158583"/>
              <a:ext cx="2455968" cy="38453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just">
                <a:defRPr/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在学校进行开发，地点由学校提供实验室。。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 rot="18158807">
            <a:off x="3215169" y="1960736"/>
            <a:ext cx="1026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</a:t>
            </a:r>
            <a:endParaRPr lang="zh-CN" altLang="en-US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 rot="3970047">
            <a:off x="5387445" y="2364897"/>
            <a:ext cx="1026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057896" y="3929613"/>
            <a:ext cx="1480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开发地点</a:t>
            </a:r>
            <a:endParaRPr lang="zh-CN" altLang="en-US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725558" y="2767417"/>
            <a:ext cx="1826677" cy="1826677"/>
            <a:chOff x="3134771" y="3287805"/>
            <a:chExt cx="1826677" cy="1826677"/>
          </a:xfrm>
        </p:grpSpPr>
        <p:sp>
          <p:nvSpPr>
            <p:cNvPr id="63" name="泪滴形 62"/>
            <p:cNvSpPr/>
            <p:nvPr/>
          </p:nvSpPr>
          <p:spPr>
            <a:xfrm rot="2846852">
              <a:off x="3134771" y="3287805"/>
              <a:ext cx="1826677" cy="1826677"/>
            </a:xfrm>
            <a:prstGeom prst="teardrop">
              <a:avLst/>
            </a:prstGeom>
            <a:noFill/>
            <a:ln w="381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kern="0">
                <a:solidFill>
                  <a:sysClr val="window" lastClr="FFFFFF"/>
                </a:solidFill>
                <a:latin typeface="Calibri"/>
                <a:ea typeface="+mn-ea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 flipH="1">
              <a:off x="3757077" y="3838711"/>
              <a:ext cx="119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cs typeface="Times New Roman" pitchFamily="18" charset="0"/>
                </a:rPr>
                <a:t>操作可行性</a:t>
              </a:r>
              <a:endParaRPr kumimoji="0" lang="zh-CN" altLang="en-US" sz="2400" b="0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020940" y="1932602"/>
            <a:ext cx="2434581" cy="2613788"/>
            <a:chOff x="1430153" y="2452990"/>
            <a:chExt cx="2434581" cy="2613788"/>
          </a:xfrm>
        </p:grpSpPr>
        <p:sp>
          <p:nvSpPr>
            <p:cNvPr id="66" name="泪滴形 65"/>
            <p:cNvSpPr/>
            <p:nvPr/>
          </p:nvSpPr>
          <p:spPr>
            <a:xfrm rot="16200000">
              <a:off x="1449241" y="2651285"/>
              <a:ext cx="2415493" cy="2415493"/>
            </a:xfrm>
            <a:prstGeom prst="teardrop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 rot="18848674" flipH="1">
              <a:off x="1207568" y="2675575"/>
              <a:ext cx="11530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chemeClr val="tx2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02</a:t>
              </a:r>
              <a:endParaRPr kumimoji="0" lang="zh-CN" altLang="en-US" sz="40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tx2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  <p:sp>
          <p:nvSpPr>
            <p:cNvPr id="68" name="椭圆 15"/>
            <p:cNvSpPr/>
            <p:nvPr/>
          </p:nvSpPr>
          <p:spPr>
            <a:xfrm>
              <a:off x="1551216" y="2775025"/>
              <a:ext cx="2189028" cy="2189028"/>
            </a:xfrm>
            <a:custGeom>
              <a:avLst/>
              <a:gdLst/>
              <a:ahLst/>
              <a:cxnLst/>
              <a:rect l="l" t="t" r="r" b="b"/>
              <a:pathLst>
                <a:path w="2189028" h="2189028">
                  <a:moveTo>
                    <a:pt x="1094514" y="0"/>
                  </a:moveTo>
                  <a:cubicBezTo>
                    <a:pt x="1698997" y="0"/>
                    <a:pt x="2189028" y="490031"/>
                    <a:pt x="2189028" y="1094514"/>
                  </a:cubicBezTo>
                  <a:cubicBezTo>
                    <a:pt x="2189028" y="1698997"/>
                    <a:pt x="1698997" y="2189028"/>
                    <a:pt x="1094514" y="2189028"/>
                  </a:cubicBezTo>
                  <a:cubicBezTo>
                    <a:pt x="490031" y="2189028"/>
                    <a:pt x="0" y="1698997"/>
                    <a:pt x="0" y="1094514"/>
                  </a:cubicBezTo>
                  <a:cubicBezTo>
                    <a:pt x="0" y="979754"/>
                    <a:pt x="17662" y="869119"/>
                    <a:pt x="50599" y="765237"/>
                  </a:cubicBezTo>
                  <a:lnTo>
                    <a:pt x="765236" y="50599"/>
                  </a:lnTo>
                  <a:cubicBezTo>
                    <a:pt x="869119" y="17662"/>
                    <a:pt x="979754" y="0"/>
                    <a:pt x="1094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TextBox 68"/>
            <p:cNvSpPr txBox="1"/>
            <p:nvPr/>
          </p:nvSpPr>
          <p:spPr>
            <a:xfrm rot="18731526">
              <a:off x="1761655" y="3309637"/>
              <a:ext cx="1790664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方正兰亭纤黑简体" pitchFamily="65" charset="-122"/>
                  <a:ea typeface="方正兰亭纤黑简体" pitchFamily="65" charset="-122"/>
                </a:rPr>
                <a:t>系统的用户对象是学生，功能与学习生活密切相关，且在界面上有相关的操作提示，操作性强</a:t>
              </a:r>
              <a:endParaRPr lang="en-US" altLang="zh-CN" sz="1400" b="1" dirty="0">
                <a:solidFill>
                  <a:schemeClr val="bg1"/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400632" y="1492286"/>
            <a:ext cx="1826677" cy="1826677"/>
            <a:chOff x="3327353" y="3287805"/>
            <a:chExt cx="1826677" cy="1826677"/>
          </a:xfrm>
        </p:grpSpPr>
        <p:sp>
          <p:nvSpPr>
            <p:cNvPr id="71" name="泪滴形 70"/>
            <p:cNvSpPr/>
            <p:nvPr/>
          </p:nvSpPr>
          <p:spPr>
            <a:xfrm rot="2846852">
              <a:off x="3327353" y="3287805"/>
              <a:ext cx="1826677" cy="1826677"/>
            </a:xfrm>
            <a:prstGeom prst="teardrop">
              <a:avLst/>
            </a:prstGeom>
            <a:noFill/>
            <a:ln w="381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kern="0">
                <a:solidFill>
                  <a:sysClr val="window" lastClr="FFFFFF"/>
                </a:solidFill>
                <a:latin typeface="Calibri"/>
                <a:ea typeface="+mn-ea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 flipH="1">
              <a:off x="4043093" y="3838711"/>
              <a:ext cx="11045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lnSpc>
                  <a:spcPct val="100000"/>
                </a:lnSpc>
                <a:defRPr/>
              </a:pPr>
              <a:r>
                <a:rPr lang="zh-CN" altLang="en-US" sz="2400" b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cs typeface="Times New Roman" pitchFamily="18" charset="0"/>
                </a:rPr>
                <a:t>操作可行性</a:t>
              </a:r>
              <a:endParaRPr lang="zh-CN" altLang="en-US" sz="24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Times New Roman" pitchFamily="18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4503432" y="657470"/>
            <a:ext cx="2617956" cy="2922391"/>
            <a:chOff x="1430153" y="2452990"/>
            <a:chExt cx="2434581" cy="2613788"/>
          </a:xfrm>
        </p:grpSpPr>
        <p:sp>
          <p:nvSpPr>
            <p:cNvPr id="74" name="泪滴形 73"/>
            <p:cNvSpPr/>
            <p:nvPr/>
          </p:nvSpPr>
          <p:spPr>
            <a:xfrm rot="16200000">
              <a:off x="1449241" y="2651285"/>
              <a:ext cx="2415493" cy="2415493"/>
            </a:xfrm>
            <a:prstGeom prst="teardrop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 rot="18848674" flipH="1">
              <a:off x="1207568" y="2675575"/>
              <a:ext cx="11530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0" cap="none" spc="0" normalizeH="0" baseline="0" noProof="0" dirty="0" smtClean="0">
                  <a:ln w="18415" cmpd="sng">
                    <a:noFill/>
                    <a:prstDash val="solid"/>
                  </a:ln>
                  <a:solidFill>
                    <a:schemeClr val="tx2"/>
                  </a:solidFill>
                  <a:effectLst/>
                  <a:uLnTx/>
                  <a:uFillTx/>
                  <a:latin typeface="Arial Rounded MT Bold" pitchFamily="34" charset="0"/>
                  <a:ea typeface="微软雅黑" pitchFamily="34" charset="-122"/>
                  <a:cs typeface="Times New Roman" pitchFamily="18" charset="0"/>
                </a:rPr>
                <a:t>01</a:t>
              </a:r>
              <a:endParaRPr kumimoji="0" lang="zh-CN" altLang="en-US" sz="4000" b="1" i="0" u="none" strike="noStrike" kern="0" cap="none" spc="0" normalizeH="0" baseline="0" noProof="0" dirty="0">
                <a:ln w="18415" cmpd="sng">
                  <a:noFill/>
                  <a:prstDash val="solid"/>
                </a:ln>
                <a:solidFill>
                  <a:schemeClr val="tx2"/>
                </a:solidFill>
                <a:effectLst/>
                <a:uLnTx/>
                <a:uFillTx/>
                <a:latin typeface="Arial Rounded MT Bold" pitchFamily="34" charset="0"/>
                <a:ea typeface="微软雅黑" pitchFamily="34" charset="-122"/>
                <a:cs typeface="Times New Roman" pitchFamily="18" charset="0"/>
              </a:endParaRPr>
            </a:p>
          </p:txBody>
        </p:sp>
        <p:sp>
          <p:nvSpPr>
            <p:cNvPr id="76" name="椭圆 15"/>
            <p:cNvSpPr/>
            <p:nvPr/>
          </p:nvSpPr>
          <p:spPr>
            <a:xfrm>
              <a:off x="1551216" y="2775025"/>
              <a:ext cx="2189028" cy="2189028"/>
            </a:xfrm>
            <a:custGeom>
              <a:avLst/>
              <a:gdLst/>
              <a:ahLst/>
              <a:cxnLst/>
              <a:rect l="l" t="t" r="r" b="b"/>
              <a:pathLst>
                <a:path w="2189028" h="2189028">
                  <a:moveTo>
                    <a:pt x="1094514" y="0"/>
                  </a:moveTo>
                  <a:cubicBezTo>
                    <a:pt x="1698997" y="0"/>
                    <a:pt x="2189028" y="490031"/>
                    <a:pt x="2189028" y="1094514"/>
                  </a:cubicBezTo>
                  <a:cubicBezTo>
                    <a:pt x="2189028" y="1698997"/>
                    <a:pt x="1698997" y="2189028"/>
                    <a:pt x="1094514" y="2189028"/>
                  </a:cubicBezTo>
                  <a:cubicBezTo>
                    <a:pt x="490031" y="2189028"/>
                    <a:pt x="0" y="1698997"/>
                    <a:pt x="0" y="1094514"/>
                  </a:cubicBezTo>
                  <a:cubicBezTo>
                    <a:pt x="0" y="979754"/>
                    <a:pt x="17662" y="869119"/>
                    <a:pt x="50599" y="765237"/>
                  </a:cubicBezTo>
                  <a:lnTo>
                    <a:pt x="765236" y="50599"/>
                  </a:lnTo>
                  <a:cubicBezTo>
                    <a:pt x="869119" y="17662"/>
                    <a:pt x="979754" y="0"/>
                    <a:pt x="1094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TextBox 76"/>
            <p:cNvSpPr txBox="1"/>
            <p:nvPr/>
          </p:nvSpPr>
          <p:spPr>
            <a:xfrm rot="18731526">
              <a:off x="1823439" y="3087337"/>
              <a:ext cx="1790664" cy="1488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400" b="1" dirty="0">
                  <a:solidFill>
                    <a:schemeClr val="bg1"/>
                  </a:solidFill>
                  <a:latin typeface="方正兰亭纤黑简体" pitchFamily="65" charset="-122"/>
                  <a:ea typeface="方正兰亭纤黑简体" pitchFamily="65" charset="-122"/>
                </a:rPr>
                <a:t>界面设计满足简易性、一致性，新用户可操作性强，只需简单地点击、勾选即可完成大部分功能，用户只需懂得简单的计算机操作知识，即可自由应用本系统</a:t>
              </a:r>
              <a:endParaRPr lang="en-US" altLang="zh-CN" sz="1400" b="1" dirty="0">
                <a:solidFill>
                  <a:schemeClr val="bg1"/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sp>
        <p:nvSpPr>
          <p:cNvPr id="78" name="AutoShape 3"/>
          <p:cNvSpPr>
            <a:spLocks noChangeArrowheads="1"/>
          </p:cNvSpPr>
          <p:nvPr/>
        </p:nvSpPr>
        <p:spPr bwMode="auto">
          <a:xfrm>
            <a:off x="3631411" y="1844057"/>
            <a:ext cx="1581918" cy="136950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3175" cap="flat" cmpd="sng" algn="ctr">
            <a:noFill/>
            <a:prstDash val="solid"/>
          </a:ln>
          <a:effectLst/>
        </p:spPr>
        <p:txBody>
          <a:bodyPr lIns="0" rIns="0"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  <a:cs typeface="+mn-cs"/>
              </a:rPr>
              <a:t>法律 可行性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3075224" y="3182816"/>
            <a:ext cx="3193183" cy="1745823"/>
            <a:chOff x="3075224" y="3396282"/>
            <a:chExt cx="3193183" cy="1745823"/>
          </a:xfrm>
        </p:grpSpPr>
        <p:grpSp>
          <p:nvGrpSpPr>
            <p:cNvPr id="80" name="组合 4"/>
            <p:cNvGrpSpPr/>
            <p:nvPr/>
          </p:nvGrpSpPr>
          <p:grpSpPr>
            <a:xfrm>
              <a:off x="3075224" y="3396282"/>
              <a:ext cx="3193183" cy="982900"/>
              <a:chOff x="2976562" y="4737820"/>
              <a:chExt cx="3627438" cy="1116569"/>
            </a:xfrm>
          </p:grpSpPr>
          <p:sp>
            <p:nvSpPr>
              <p:cNvPr id="82" name="Freeform 5"/>
              <p:cNvSpPr>
                <a:spLocks/>
              </p:cNvSpPr>
              <p:nvPr/>
            </p:nvSpPr>
            <p:spPr bwMode="auto">
              <a:xfrm>
                <a:off x="2976562" y="4737820"/>
                <a:ext cx="3627438" cy="630237"/>
              </a:xfrm>
              <a:custGeom>
                <a:avLst/>
                <a:gdLst>
                  <a:gd name="T0" fmla="*/ 1623 w 1623"/>
                  <a:gd name="T1" fmla="*/ 281 h 281"/>
                  <a:gd name="T2" fmla="*/ 0 w 1623"/>
                  <a:gd name="T3" fmla="*/ 277 h 281"/>
                  <a:gd name="T4" fmla="*/ 174 w 1623"/>
                  <a:gd name="T5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23" h="281">
                    <a:moveTo>
                      <a:pt x="1623" y="281"/>
                    </a:moveTo>
                    <a:lnTo>
                      <a:pt x="0" y="277"/>
                    </a:lnTo>
                    <a:lnTo>
                      <a:pt x="174" y="0"/>
                    </a:lnTo>
                  </a:path>
                </a:pathLst>
              </a:custGeom>
              <a:noFill/>
              <a:ln w="222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83" name="TextBox 53"/>
              <p:cNvSpPr txBox="1">
                <a:spLocks noChangeArrowheads="1"/>
              </p:cNvSpPr>
              <p:nvPr/>
            </p:nvSpPr>
            <p:spPr bwMode="auto">
              <a:xfrm>
                <a:off x="2976562" y="5434830"/>
                <a:ext cx="3236514" cy="4195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spc="600" dirty="0">
                    <a:solidFill>
                      <a:sysClr val="windowText" lastClr="000000">
                        <a:lumMod val="50000"/>
                        <a:lumOff val="50000"/>
                      </a:sys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技术</a:t>
                </a:r>
                <a:endParaRPr kumimoji="0" lang="zh-CN" altLang="en-US" i="0" u="none" strike="noStrike" kern="0" cap="none" spc="600" normalizeH="0" baseline="0" noProof="0" dirty="0" smtClean="0">
                  <a:ln>
                    <a:noFill/>
                  </a:ln>
                  <a:solidFill>
                    <a:sysClr val="windowText" lastClr="000000">
                      <a:lumMod val="50000"/>
                      <a:lumOff val="50000"/>
                    </a:sys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endParaRPr>
              </a:p>
            </p:txBody>
          </p:sp>
        </p:grpSp>
        <p:sp>
          <p:nvSpPr>
            <p:cNvPr id="81" name="TextBox 80"/>
            <p:cNvSpPr txBox="1"/>
            <p:nvPr/>
          </p:nvSpPr>
          <p:spPr>
            <a:xfrm>
              <a:off x="3203847" y="4403441"/>
              <a:ext cx="277163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该项目有我们团队独立开发，使用的框架类库等均为开源，技术上不存在违法行为。</a:t>
              </a:r>
              <a:endPara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4334331" y="699542"/>
            <a:ext cx="1902761" cy="2805565"/>
            <a:chOff x="4334331" y="913008"/>
            <a:chExt cx="1902761" cy="2805565"/>
          </a:xfrm>
        </p:grpSpPr>
        <p:grpSp>
          <p:nvGrpSpPr>
            <p:cNvPr id="85" name="组合 7"/>
            <p:cNvGrpSpPr/>
            <p:nvPr/>
          </p:nvGrpSpPr>
          <p:grpSpPr>
            <a:xfrm>
              <a:off x="4334331" y="913008"/>
              <a:ext cx="1590303" cy="2805565"/>
              <a:chOff x="4406900" y="1916832"/>
              <a:chExt cx="1806575" cy="3187106"/>
            </a:xfrm>
          </p:grpSpPr>
          <p:sp>
            <p:nvSpPr>
              <p:cNvPr id="87" name="Freeform 6"/>
              <p:cNvSpPr>
                <a:spLocks/>
              </p:cNvSpPr>
              <p:nvPr/>
            </p:nvSpPr>
            <p:spPr bwMode="auto">
              <a:xfrm>
                <a:off x="4406900" y="1916832"/>
                <a:ext cx="1806575" cy="3148013"/>
              </a:xfrm>
              <a:custGeom>
                <a:avLst/>
                <a:gdLst>
                  <a:gd name="T0" fmla="*/ 0 w 808"/>
                  <a:gd name="T1" fmla="*/ 0 h 1408"/>
                  <a:gd name="T2" fmla="*/ 808 w 808"/>
                  <a:gd name="T3" fmla="*/ 1408 h 1408"/>
                  <a:gd name="T4" fmla="*/ 430 w 808"/>
                  <a:gd name="T5" fmla="*/ 1407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08" h="1408">
                    <a:moveTo>
                      <a:pt x="0" y="0"/>
                    </a:moveTo>
                    <a:lnTo>
                      <a:pt x="808" y="1408"/>
                    </a:lnTo>
                    <a:lnTo>
                      <a:pt x="430" y="1407"/>
                    </a:lnTo>
                  </a:path>
                </a:pathLst>
              </a:custGeom>
              <a:noFill/>
              <a:ln w="222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88" name="TextBox 53"/>
              <p:cNvSpPr txBox="1">
                <a:spLocks noChangeArrowheads="1"/>
              </p:cNvSpPr>
              <p:nvPr/>
            </p:nvSpPr>
            <p:spPr bwMode="auto">
              <a:xfrm rot="3623550">
                <a:off x="4236063" y="3460418"/>
                <a:ext cx="2867480" cy="4195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R="0" lvl="0" indent="0" algn="ctr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 kumimoji="0" sz="1200" b="1" i="0" u="none" strike="noStrike" kern="0" cap="none" spc="0" normalizeH="0" baseline="0">
                    <a:ln>
                      <a:noFill/>
                    </a:ln>
                    <a:solidFill>
                      <a:srgbClr val="7D7D7D"/>
                    </a:solidFill>
                    <a:effectLst/>
                    <a:uLnTx/>
                    <a:uFillTx/>
                    <a:latin typeface="方正兰亭中黑_GBK" pitchFamily="2" charset="-122"/>
                    <a:ea typeface="方正兰亭中黑_GBK" pitchFamily="2" charset="-122"/>
                    <a:cs typeface="宋体" pitchFamily="2" charset="-122"/>
                  </a:defRPr>
                </a:lvl1pPr>
              </a:lstStyle>
              <a:p>
                <a:r>
                  <a:rPr lang="zh-CN" altLang="en-US" sz="1800" b="0" spc="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资料</a:t>
                </a:r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 rot="3597472">
              <a:off x="4796897" y="2125379"/>
              <a:ext cx="23571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所有技术资料来源为合法网站和书籍资料。</a:t>
              </a:r>
              <a:endPara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690925" y="860260"/>
            <a:ext cx="1939666" cy="3026875"/>
            <a:chOff x="2690925" y="1073726"/>
            <a:chExt cx="1939666" cy="3026875"/>
          </a:xfrm>
        </p:grpSpPr>
        <p:grpSp>
          <p:nvGrpSpPr>
            <p:cNvPr id="90" name="组合 10"/>
            <p:cNvGrpSpPr/>
            <p:nvPr/>
          </p:nvGrpSpPr>
          <p:grpSpPr>
            <a:xfrm>
              <a:off x="2690925" y="1337834"/>
              <a:ext cx="1939666" cy="2762767"/>
              <a:chOff x="2540000" y="2399432"/>
              <a:chExt cx="2203450" cy="3138488"/>
            </a:xfrm>
          </p:grpSpPr>
          <p:sp>
            <p:nvSpPr>
              <p:cNvPr id="92" name="Freeform 4"/>
              <p:cNvSpPr>
                <a:spLocks/>
              </p:cNvSpPr>
              <p:nvPr/>
            </p:nvSpPr>
            <p:spPr bwMode="auto">
              <a:xfrm>
                <a:off x="2540000" y="2399432"/>
                <a:ext cx="2203450" cy="3138488"/>
              </a:xfrm>
              <a:custGeom>
                <a:avLst/>
                <a:gdLst>
                  <a:gd name="T0" fmla="*/ 0 w 986"/>
                  <a:gd name="T1" fmla="*/ 1404 h 1404"/>
                  <a:gd name="T2" fmla="*/ 814 w 986"/>
                  <a:gd name="T3" fmla="*/ 0 h 1404"/>
                  <a:gd name="T4" fmla="*/ 986 w 986"/>
                  <a:gd name="T5" fmla="*/ 329 h 1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86" h="1404">
                    <a:moveTo>
                      <a:pt x="0" y="1404"/>
                    </a:moveTo>
                    <a:lnTo>
                      <a:pt x="814" y="0"/>
                    </a:lnTo>
                    <a:lnTo>
                      <a:pt x="986" y="329"/>
                    </a:lnTo>
                  </a:path>
                </a:pathLst>
              </a:custGeom>
              <a:noFill/>
              <a:ln w="222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93" name="TextBox 53"/>
              <p:cNvSpPr txBox="1">
                <a:spLocks noChangeArrowheads="1"/>
              </p:cNvSpPr>
              <p:nvPr/>
            </p:nvSpPr>
            <p:spPr bwMode="auto">
              <a:xfrm rot="18011491">
                <a:off x="1883983" y="3663605"/>
                <a:ext cx="2744671" cy="4195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kern="0" spc="600" dirty="0">
                    <a:solidFill>
                      <a:srgbClr val="7D7D7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工具</a:t>
                </a:r>
                <a:endParaRPr kumimoji="0" lang="zh-CN" altLang="en-US" i="0" u="none" strike="noStrike" kern="0" cap="none" spc="600" normalizeH="0" baseline="0" noProof="0" dirty="0" smtClean="0">
                  <a:ln>
                    <a:noFill/>
                  </a:ln>
                  <a:solidFill>
                    <a:srgbClr val="7D7D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endParaRPr>
              </a:p>
            </p:txBody>
          </p:sp>
        </p:grpSp>
        <p:sp>
          <p:nvSpPr>
            <p:cNvPr id="91" name="TextBox 90"/>
            <p:cNvSpPr txBox="1"/>
            <p:nvPr/>
          </p:nvSpPr>
          <p:spPr>
            <a:xfrm rot="17983957">
              <a:off x="1786784" y="1990701"/>
              <a:ext cx="23571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本系统开发所使用的操作系统、开发工具均为</a:t>
              </a:r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正版。</a:t>
              </a:r>
              <a:endPara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313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72077E-6 L 0.38142 -0.42456 " pathEditMode="relative" rAng="0" ptsTypes="AA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62" y="-21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300"/>
                            </p:stCondLst>
                            <p:childTnLst>
                              <p:par>
                                <p:cTn id="3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100"/>
                            </p:stCondLst>
                            <p:childTnLst>
                              <p:par>
                                <p:cTn id="4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6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900"/>
                            </p:stCondLst>
                            <p:childTnLst>
                              <p:par>
                                <p:cTn id="5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4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700"/>
                            </p:stCondLst>
                            <p:childTnLst>
                              <p:par>
                                <p:cTn id="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2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300"/>
                            </p:stCondLst>
                            <p:childTnLst>
                              <p:par>
                                <p:cTn id="8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8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100"/>
                            </p:stCondLst>
                            <p:childTnLst>
                              <p:par>
                                <p:cTn id="9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000"/>
                            </p:stCondLst>
                            <p:childTnLst>
                              <p:par>
                                <p:cTn id="19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2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3000"/>
                            </p:stCondLst>
                            <p:childTnLst>
                              <p:par>
                                <p:cTn id="20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3500"/>
                            </p:stCondLst>
                            <p:childTnLst>
                              <p:par>
                                <p:cTn id="20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4000"/>
                            </p:stCondLst>
                            <p:childTnLst>
                              <p:par>
                                <p:cTn id="2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6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6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1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1500"/>
                            </p:stCondLst>
                            <p:childTnLst>
                              <p:par>
                                <p:cTn id="264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1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6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1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1000"/>
                            </p:stCondLst>
                            <p:childTnLst>
                              <p:par>
                                <p:cTn id="29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2000"/>
                            </p:stCondLst>
                            <p:childTnLst>
                              <p:par>
                                <p:cTn id="3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2500"/>
                            </p:stCondLst>
                            <p:childTnLst>
                              <p:par>
                                <p:cTn id="30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3000"/>
                            </p:stCondLst>
                            <p:childTnLst>
                              <p:par>
                                <p:cTn id="3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6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7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2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7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/>
      <p:bldP spid="8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59" grpId="0"/>
      <p:bldP spid="59" grpId="1"/>
      <p:bldP spid="60" grpId="0"/>
      <p:bldP spid="60" grpId="1"/>
      <p:bldP spid="61" grpId="0"/>
      <p:bldP spid="61" grpId="1"/>
      <p:bldP spid="78" grpId="0" animBg="1"/>
      <p:bldP spid="78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14680"/>
              </p:ext>
            </p:extLst>
          </p:nvPr>
        </p:nvGraphicFramePr>
        <p:xfrm>
          <a:off x="2843808" y="1203598"/>
          <a:ext cx="5040560" cy="295656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3096344"/>
                <a:gridCol w="1944216"/>
              </a:tblGrid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学校人数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20000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系统使用率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80%</a:t>
                      </a:r>
                      <a:endParaRPr lang="en-US" altLang="zh-CN" sz="16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活跃用户率（</a:t>
                      </a:r>
                      <a:r>
                        <a:rPr lang="en-US" altLang="zh-CN" sz="1600" u="none" strike="noStrike">
                          <a:effectLst/>
                        </a:rPr>
                        <a:t>/</a:t>
                      </a:r>
                      <a:r>
                        <a:rPr lang="zh-CN" altLang="en-US" sz="1600" u="none" strike="noStrike">
                          <a:effectLst/>
                        </a:rPr>
                        <a:t>天）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50%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VIP</a:t>
                      </a:r>
                      <a:r>
                        <a:rPr lang="zh-CN" altLang="en-US" sz="1600" u="none" strike="noStrike">
                          <a:effectLst/>
                        </a:rPr>
                        <a:t>单价（人</a:t>
                      </a:r>
                      <a:r>
                        <a:rPr lang="en-US" altLang="zh-CN" sz="1600" u="none" strike="noStrike">
                          <a:effectLst/>
                        </a:rPr>
                        <a:t>/</a:t>
                      </a:r>
                      <a:r>
                        <a:rPr lang="zh-CN" altLang="en-US" sz="1600" u="none" strike="noStrike">
                          <a:effectLst/>
                        </a:rPr>
                        <a:t>年）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VIP</a:t>
                      </a:r>
                      <a:r>
                        <a:rPr lang="zh-CN" altLang="en-US" sz="1600" u="none" strike="noStrike">
                          <a:effectLst/>
                        </a:rPr>
                        <a:t>注册率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20%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初始广告交易笔数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100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广告交易笔数增长率（</a:t>
                      </a:r>
                      <a:r>
                        <a:rPr lang="en-US" altLang="zh-CN" sz="1600" u="none" strike="noStrike">
                          <a:effectLst/>
                        </a:rPr>
                        <a:t>/</a:t>
                      </a:r>
                      <a:r>
                        <a:rPr lang="zh-CN" altLang="en-US" sz="1600" u="none" strike="noStrike">
                          <a:effectLst/>
                        </a:rPr>
                        <a:t>年）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20%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初始一次性广告投入（元</a:t>
                      </a:r>
                      <a:r>
                        <a:rPr lang="en-US" altLang="zh-CN" sz="1600" u="none" strike="noStrike">
                          <a:effectLst/>
                        </a:rPr>
                        <a:t>/</a:t>
                      </a:r>
                      <a:r>
                        <a:rPr lang="zh-CN" altLang="en-US" sz="1600" u="none" strike="noStrike">
                          <a:effectLst/>
                        </a:rPr>
                        <a:t>次）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1500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2476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一次性广告投入费用增长率（</a:t>
                      </a:r>
                      <a:r>
                        <a:rPr lang="en-US" altLang="zh-CN" sz="1600" u="none" strike="noStrike">
                          <a:effectLst/>
                        </a:rPr>
                        <a:t>/</a:t>
                      </a:r>
                      <a:r>
                        <a:rPr lang="zh-CN" altLang="en-US" sz="1600" u="none" strike="noStrike">
                          <a:effectLst/>
                        </a:rPr>
                        <a:t>年）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5%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/>
                </a:tc>
              </a:tr>
              <a:tr h="17145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现金折旧率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0.40%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税率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20%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</a:rPr>
                        <a:t>机会成本率</a:t>
                      </a:r>
                      <a:r>
                        <a:rPr lang="en-US" altLang="zh-CN" sz="1600" u="none" strike="noStrike">
                          <a:effectLst/>
                        </a:rPr>
                        <a:t>(</a:t>
                      </a:r>
                      <a:r>
                        <a:rPr lang="en-US" sz="1600" u="none" strike="noStrike">
                          <a:effectLst/>
                        </a:rPr>
                        <a:t>WACC)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12%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987509" y="1635646"/>
            <a:ext cx="632163" cy="1873880"/>
            <a:chOff x="987509" y="1635646"/>
            <a:chExt cx="632163" cy="1873880"/>
          </a:xfrm>
        </p:grpSpPr>
        <p:cxnSp>
          <p:nvCxnSpPr>
            <p:cNvPr id="5" name="直接连接符 4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pc="300" dirty="0" smtClean="0">
                  <a:latin typeface="+mn-ea"/>
                </a:rPr>
                <a:t>基础假设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8" name="椭圆 7"/>
          <p:cNvSpPr/>
          <p:nvPr/>
        </p:nvSpPr>
        <p:spPr>
          <a:xfrm>
            <a:off x="3275856" y="3795886"/>
            <a:ext cx="4464496" cy="50405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442136"/>
              </p:ext>
            </p:extLst>
          </p:nvPr>
        </p:nvGraphicFramePr>
        <p:xfrm>
          <a:off x="2699792" y="930374"/>
          <a:ext cx="5112568" cy="38608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1265932"/>
                <a:gridCol w="1168400"/>
                <a:gridCol w="806028"/>
                <a:gridCol w="756072"/>
                <a:gridCol w="1116136"/>
              </a:tblGrid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年份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学校数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总用户量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112000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VIP</a:t>
                      </a: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用户量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12800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22400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VIP</a:t>
                      </a: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收益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128000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广告交易笔数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广告收益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189000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238140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基线收入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-350000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317000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462140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维护成本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144000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宣传成本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净收入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258140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资本折旧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452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1032.56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收益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9960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112548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257107.4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税后净收益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7968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90038.4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205686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折旧转回补偿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452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1032.56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zh-CN" altLang="en-US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税后现金流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-200000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8008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90490.4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900"/>
                        </a:lnSpc>
                      </a:pPr>
                      <a:r>
                        <a:rPr lang="en-US" altLang="zh-CN" sz="15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206718.5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987509" y="1635646"/>
            <a:ext cx="632163" cy="1873880"/>
            <a:chOff x="987509" y="1635646"/>
            <a:chExt cx="632163" cy="1873880"/>
          </a:xfrm>
        </p:grpSpPr>
        <p:cxnSp>
          <p:nvCxnSpPr>
            <p:cNvPr id="11" name="直接连接符 10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pc="300" dirty="0" smtClean="0">
                  <a:latin typeface="+mn-ea"/>
                </a:rPr>
                <a:t>基本情况分析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14" name="椭圆 13"/>
          <p:cNvSpPr/>
          <p:nvPr/>
        </p:nvSpPr>
        <p:spPr>
          <a:xfrm>
            <a:off x="2699792" y="3509527"/>
            <a:ext cx="5184576" cy="78874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934919"/>
              </p:ext>
            </p:extLst>
          </p:nvPr>
        </p:nvGraphicFramePr>
        <p:xfrm>
          <a:off x="1835697" y="1393294"/>
          <a:ext cx="5616623" cy="283464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1224135"/>
                <a:gridCol w="1224136"/>
                <a:gridCol w="864096"/>
                <a:gridCol w="1080120"/>
                <a:gridCol w="1224136"/>
              </a:tblGrid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现金流增长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项目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0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现金流净增长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-200000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8008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90490.4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206718.5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净现值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212904.74 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WACC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12%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IRR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17%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投资回收期</a:t>
                      </a:r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项目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0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第</a:t>
                      </a:r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r>
                        <a:rPr lang="zh-CN" altLang="en-US" sz="1400" u="none" strike="noStrike">
                          <a:effectLst/>
                        </a:rPr>
                        <a:t>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现金流净增长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-200000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8008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90490.4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206718.5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累计现金流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-191992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-101501.6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105216.9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  <a:tr h="188594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PBP =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 years of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sp>
        <p:nvSpPr>
          <p:cNvPr id="16" name="椭圆 15"/>
          <p:cNvSpPr/>
          <p:nvPr/>
        </p:nvSpPr>
        <p:spPr>
          <a:xfrm>
            <a:off x="1763688" y="2139702"/>
            <a:ext cx="2880320" cy="64472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211960" y="3867894"/>
            <a:ext cx="2880320" cy="50071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059832" y="1338903"/>
            <a:ext cx="3024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IRR &gt; WACC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203848" y="1995686"/>
            <a:ext cx="2448272" cy="1232847"/>
            <a:chOff x="2843808" y="1995686"/>
            <a:chExt cx="2448272" cy="1232847"/>
          </a:xfrm>
        </p:grpSpPr>
        <p:sp>
          <p:nvSpPr>
            <p:cNvPr id="20" name="下箭头 19"/>
            <p:cNvSpPr/>
            <p:nvPr/>
          </p:nvSpPr>
          <p:spPr>
            <a:xfrm>
              <a:off x="2843808" y="1995686"/>
              <a:ext cx="2448272" cy="576064"/>
            </a:xfrm>
            <a:prstGeom prst="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047602" y="2643758"/>
              <a:ext cx="22444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项目可行！</a:t>
              </a:r>
              <a:endPara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0986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4"/>
          <p:cNvSpPr txBox="1">
            <a:spLocks/>
          </p:cNvSpPr>
          <p:nvPr/>
        </p:nvSpPr>
        <p:spPr>
          <a:xfrm>
            <a:off x="2065743" y="1131590"/>
            <a:ext cx="2286000" cy="27597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1143000" indent="-1143000" algn="r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 typeface="Arial" panose="020B0604020202020204" pitchFamily="34" charset="0"/>
              <a:buNone/>
              <a:defRPr lang="zh-CN" altLang="en-US" sz="23900" b="1" i="1" kern="1200" baseline="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357188" indent="-28575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Char char=" "/>
              <a:defRPr sz="16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lang="en-US" altLang="en-US" sz="18500" dirty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5400000" scaled="0"/>
                </a:gradFill>
              </a:rPr>
              <a:t>3</a:t>
            </a:r>
            <a:endParaRPr kumimoji="0" lang="en-US" altLang="en-US" sz="18500" b="1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5400000" scaled="0"/>
              </a:gra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  <p:sp>
        <p:nvSpPr>
          <p:cNvPr id="3" name="标题 5"/>
          <p:cNvSpPr txBox="1">
            <a:spLocks/>
          </p:cNvSpPr>
          <p:nvPr/>
        </p:nvSpPr>
        <p:spPr>
          <a:xfrm>
            <a:off x="3770943" y="2828334"/>
            <a:ext cx="3681377" cy="609599"/>
          </a:xfrm>
          <a:prstGeom prst="roundRect">
            <a:avLst>
              <a:gd name="adj" fmla="val 50000"/>
            </a:avLst>
          </a:prstGeom>
          <a:noFill/>
          <a:ln w="12700">
            <a:gradFill>
              <a:gsLst>
                <a:gs pos="0">
                  <a:srgbClr val="00A1C7"/>
                </a:gs>
                <a:gs pos="100000">
                  <a:srgbClr val="A3C902"/>
                </a:gs>
              </a:gsLst>
              <a:lin ang="7800000" scaled="0"/>
            </a:gra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6600000" scaled="0"/>
                </a:gradFill>
                <a:latin typeface="幼圆" panose="02010509060101010101" pitchFamily="49" charset="-122"/>
                <a:ea typeface="幼圆" panose="02010509060101010101" pitchFamily="49" charset="-122"/>
                <a:cs typeface="+mj-cs"/>
              </a:defRPr>
            </a:lvl1pPr>
          </a:lstStyle>
          <a:p>
            <a:pPr lvl="0">
              <a:defRPr/>
            </a:pPr>
            <a:r>
              <a:rPr lang="zh-CN" altLang="en-US" sz="3600" spc="600" dirty="0" smtClean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6600000" scaled="0"/>
                </a:gradFill>
              </a:rPr>
              <a:t> 系统设计</a:t>
            </a:r>
            <a:endParaRPr lang="zh-CN" altLang="en-US" sz="3600" spc="600" dirty="0"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6600000" scaled="0"/>
              </a:gradFill>
            </a:endParaRPr>
          </a:p>
        </p:txBody>
      </p:sp>
      <p:sp>
        <p:nvSpPr>
          <p:cNvPr id="4" name="文本占位符 6"/>
          <p:cNvSpPr txBox="1">
            <a:spLocks/>
          </p:cNvSpPr>
          <p:nvPr/>
        </p:nvSpPr>
        <p:spPr>
          <a:xfrm>
            <a:off x="2678610" y="2312267"/>
            <a:ext cx="3137264" cy="398372"/>
          </a:xfrm>
          <a:prstGeom prst="rect">
            <a:avLst/>
          </a:prstGeom>
          <a:solidFill>
            <a:srgbClr val="EEECE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Tx/>
              <a:buNone/>
              <a:defRPr sz="1600" b="1" kern="1200" baseline="0">
                <a:solidFill>
                  <a:schemeClr val="accent1"/>
                </a:soli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zh-CN" dirty="0">
                <a:solidFill>
                  <a:srgbClr val="A3C902"/>
                </a:solidFill>
              </a:rPr>
              <a:t>System design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A3C902"/>
              </a:soli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711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5576" y="92566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系统用例图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0030117"/>
              </p:ext>
            </p:extLst>
          </p:nvPr>
        </p:nvGraphicFramePr>
        <p:xfrm>
          <a:off x="971600" y="1563638"/>
          <a:ext cx="2057400" cy="196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6" r:id="rId3" imgW="3076779" imgH="2933691" progId="Visio.Drawing.15">
                  <p:embed/>
                </p:oleObj>
              </mc:Choice>
              <mc:Fallback>
                <p:oleObj r:id="rId3" imgW="3076779" imgH="293369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1563638"/>
                        <a:ext cx="2057400" cy="19621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196231"/>
              </p:ext>
            </p:extLst>
          </p:nvPr>
        </p:nvGraphicFramePr>
        <p:xfrm>
          <a:off x="3524250" y="1059582"/>
          <a:ext cx="2095500" cy="294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7" r:id="rId5" imgW="4467162" imgH="6248365" progId="Visio.Drawing.15">
                  <p:embed/>
                </p:oleObj>
              </mc:Choice>
              <mc:Fallback>
                <p:oleObj r:id="rId5" imgW="4467162" imgH="6248365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4250" y="1059582"/>
                        <a:ext cx="2095500" cy="2943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115616" y="4227934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学生子系统用例图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35896" y="4227934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子系统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pic>
        <p:nvPicPr>
          <p:cNvPr id="18445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1495284"/>
            <a:ext cx="2148537" cy="2156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300193" y="4227934"/>
            <a:ext cx="2148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管理员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子系统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</p:spTree>
    <p:extLst>
      <p:ext uri="{BB962C8B-B14F-4D97-AF65-F5344CB8AC3E}">
        <p14:creationId xmlns:p14="http://schemas.microsoft.com/office/powerpoint/2010/main" val="322532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系统模型-071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617077"/>
            <a:ext cx="4067572" cy="43422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251520" y="1851670"/>
            <a:ext cx="632163" cy="1873880"/>
            <a:chOff x="987509" y="1635646"/>
            <a:chExt cx="632163" cy="1873880"/>
          </a:xfrm>
        </p:grpSpPr>
        <p:cxnSp>
          <p:nvCxnSpPr>
            <p:cNvPr id="3" name="直接连接符 2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pc="300" dirty="0" smtClean="0">
                  <a:latin typeface="+mn-ea"/>
                </a:rPr>
                <a:t>总体架构设计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559137" y="1419622"/>
            <a:ext cx="326133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用户访问：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用户使用的设备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展现层：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用户接口，系统与用户的交互方式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控制层：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控制用户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访问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业务逻辑层：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处理系统内部调用和外部调用的业务逻辑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内部访问：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主要访问本地数据库数据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外部接口：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访问外部系统如：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MIS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、教务系统统一处理层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559137" y="771550"/>
            <a:ext cx="3045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三层架构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>
            <a:spLocks noChangeArrowheads="1"/>
          </p:cNvSpPr>
          <p:nvPr/>
        </p:nvSpPr>
        <p:spPr bwMode="auto">
          <a:xfrm>
            <a:off x="4802539" y="1557432"/>
            <a:ext cx="1569661" cy="45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管理员子系统</a:t>
            </a:r>
            <a:endParaRPr lang="zh-CN" altLang="en-US" b="1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4"/>
          <p:cNvSpPr>
            <a:spLocks noChangeArrowheads="1"/>
          </p:cNvSpPr>
          <p:nvPr/>
        </p:nvSpPr>
        <p:spPr bwMode="auto">
          <a:xfrm>
            <a:off x="1550373" y="136826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43BBE1"/>
                </a:solidFill>
                <a:latin typeface="微软雅黑" pitchFamily="34" charset="-122"/>
                <a:ea typeface="微软雅黑" pitchFamily="34" charset="-122"/>
              </a:rPr>
              <a:t>公共查询</a:t>
            </a:r>
            <a:endParaRPr lang="zh-CN" altLang="en-US" sz="1600" dirty="0">
              <a:solidFill>
                <a:srgbClr val="43BBE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2696803" y="4188864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作业管理</a:t>
            </a:r>
            <a:endParaRPr lang="zh-CN" altLang="en-US" sz="1600" dirty="0">
              <a:solidFill>
                <a:srgbClr val="FFCC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3137848" y="3672126"/>
            <a:ext cx="1005403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公共查询</a:t>
            </a:r>
            <a:endParaRPr lang="zh-CN" altLang="en-US" sz="1600" dirty="0">
              <a:solidFill>
                <a:srgbClr val="FFCC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8"/>
          <p:cNvSpPr>
            <a:spLocks noChangeArrowheads="1"/>
          </p:cNvSpPr>
          <p:nvPr/>
        </p:nvSpPr>
        <p:spPr bwMode="auto">
          <a:xfrm>
            <a:off x="1084139" y="2181842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43BBE1"/>
                </a:solidFill>
                <a:latin typeface="微软雅黑" pitchFamily="34" charset="-122"/>
                <a:ea typeface="微软雅黑" pitchFamily="34" charset="-122"/>
              </a:rPr>
              <a:t>个人查询</a:t>
            </a:r>
            <a:endParaRPr lang="zh-CN" altLang="en-US" sz="1600" dirty="0">
              <a:solidFill>
                <a:srgbClr val="43BBE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3324024" y="468146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签到管理</a:t>
            </a:r>
            <a:endParaRPr lang="zh-CN" altLang="en-US" sz="1600" dirty="0">
              <a:solidFill>
                <a:srgbClr val="FFCC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4"/>
          <p:cNvSpPr>
            <a:spLocks noChangeArrowheads="1"/>
          </p:cNvSpPr>
          <p:nvPr/>
        </p:nvSpPr>
        <p:spPr bwMode="auto">
          <a:xfrm>
            <a:off x="5556126" y="1036590"/>
            <a:ext cx="1005403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账号管理</a:t>
            </a:r>
            <a:endParaRPr lang="zh-CN" altLang="en-US" sz="16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5338228" y="4069985"/>
            <a:ext cx="1005403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在线测评</a:t>
            </a:r>
            <a:endParaRPr lang="zh-CN" altLang="en-US" sz="1600" dirty="0">
              <a:solidFill>
                <a:srgbClr val="FFCC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7691314" y="1523556"/>
            <a:ext cx="1415772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课程信息管理</a:t>
            </a:r>
            <a:endParaRPr lang="zh-CN" altLang="en-US" sz="1600" dirty="0">
              <a:solidFill>
                <a:srgbClr val="92D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5211537" y="4607989"/>
            <a:ext cx="1005403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查看反馈</a:t>
            </a:r>
            <a:endParaRPr lang="zh-CN" altLang="en-US" sz="1600" dirty="0">
              <a:solidFill>
                <a:srgbClr val="FFCC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3062541" y="1317746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rgbClr val="43BBE1"/>
                </a:solidFill>
                <a:latin typeface="微软雅黑" pitchFamily="34" charset="-122"/>
                <a:ea typeface="微软雅黑" pitchFamily="34" charset="-122"/>
              </a:rPr>
              <a:t>课程管理</a:t>
            </a:r>
            <a:endParaRPr lang="zh-CN" altLang="en-US" sz="1600" dirty="0">
              <a:solidFill>
                <a:srgbClr val="43BBE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1" name="图示 20"/>
          <p:cNvGraphicFramePr/>
          <p:nvPr>
            <p:extLst>
              <p:ext uri="{D42A27DB-BD31-4B8C-83A1-F6EECF244321}">
                <p14:modId xmlns:p14="http://schemas.microsoft.com/office/powerpoint/2010/main" val="3457337171"/>
              </p:ext>
            </p:extLst>
          </p:nvPr>
        </p:nvGraphicFramePr>
        <p:xfrm>
          <a:off x="1907009" y="1515761"/>
          <a:ext cx="1856566" cy="1216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2" name="图表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4515960"/>
              </p:ext>
            </p:extLst>
          </p:nvPr>
        </p:nvGraphicFramePr>
        <p:xfrm>
          <a:off x="3693989" y="2304606"/>
          <a:ext cx="1903413" cy="1109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3" name="图示 22"/>
          <p:cNvGraphicFramePr/>
          <p:nvPr>
            <p:extLst>
              <p:ext uri="{D42A27DB-BD31-4B8C-83A1-F6EECF244321}">
                <p14:modId xmlns:p14="http://schemas.microsoft.com/office/powerpoint/2010/main" val="570036719"/>
              </p:ext>
            </p:extLst>
          </p:nvPr>
        </p:nvGraphicFramePr>
        <p:xfrm>
          <a:off x="3424116" y="3418611"/>
          <a:ext cx="2179795" cy="1370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pSp>
        <p:nvGrpSpPr>
          <p:cNvPr id="24" name="组合 23"/>
          <p:cNvGrpSpPr/>
          <p:nvPr/>
        </p:nvGrpSpPr>
        <p:grpSpPr>
          <a:xfrm>
            <a:off x="6392049" y="1461713"/>
            <a:ext cx="1039421" cy="880363"/>
            <a:chOff x="6392049" y="1297043"/>
            <a:chExt cx="1039421" cy="880363"/>
          </a:xfrm>
        </p:grpSpPr>
        <p:sp>
          <p:nvSpPr>
            <p:cNvPr id="25" name="任意多边形 24"/>
            <p:cNvSpPr/>
            <p:nvPr/>
          </p:nvSpPr>
          <p:spPr>
            <a:xfrm>
              <a:off x="6580593" y="1490252"/>
              <a:ext cx="599174" cy="598520"/>
            </a:xfrm>
            <a:custGeom>
              <a:avLst/>
              <a:gdLst>
                <a:gd name="connsiteX0" fmla="*/ 0 w 599174"/>
                <a:gd name="connsiteY0" fmla="*/ 299260 h 598520"/>
                <a:gd name="connsiteX1" fmla="*/ 299587 w 599174"/>
                <a:gd name="connsiteY1" fmla="*/ 0 h 598520"/>
                <a:gd name="connsiteX2" fmla="*/ 599174 w 599174"/>
                <a:gd name="connsiteY2" fmla="*/ 299260 h 598520"/>
                <a:gd name="connsiteX3" fmla="*/ 299587 w 599174"/>
                <a:gd name="connsiteY3" fmla="*/ 598520 h 598520"/>
                <a:gd name="connsiteX4" fmla="*/ 0 w 599174"/>
                <a:gd name="connsiteY4" fmla="*/ 299260 h 598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174" h="598520">
                  <a:moveTo>
                    <a:pt x="0" y="299260"/>
                  </a:moveTo>
                  <a:cubicBezTo>
                    <a:pt x="0" y="133983"/>
                    <a:pt x="134130" y="0"/>
                    <a:pt x="299587" y="0"/>
                  </a:cubicBezTo>
                  <a:cubicBezTo>
                    <a:pt x="465044" y="0"/>
                    <a:pt x="599174" y="133983"/>
                    <a:pt x="599174" y="299260"/>
                  </a:cubicBezTo>
                  <a:cubicBezTo>
                    <a:pt x="599174" y="464537"/>
                    <a:pt x="465044" y="598520"/>
                    <a:pt x="299587" y="598520"/>
                  </a:cubicBezTo>
                  <a:cubicBezTo>
                    <a:pt x="134130" y="598520"/>
                    <a:pt x="0" y="464537"/>
                    <a:pt x="0" y="299260"/>
                  </a:cubicBezTo>
                  <a:close/>
                </a:path>
              </a:pathLst>
            </a:custGeom>
            <a:solidFill>
              <a:srgbClr val="92D050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4257" tIns="104161" rIns="104257" bIns="104161" numCol="1" spcCol="1270" anchor="ctr" anchorCtr="0">
              <a:noAutofit/>
            </a:bodyPr>
            <a:lstStyle/>
            <a:p>
              <a:pPr lvl="0" algn="ctr" defTabSz="11557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600" kern="1200" dirty="0">
                <a:solidFill>
                  <a:srgbClr val="92D050"/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 rot="19089202">
              <a:off x="7087739" y="1529370"/>
              <a:ext cx="121581" cy="39634"/>
            </a:xfrm>
            <a:custGeom>
              <a:avLst/>
              <a:gdLst>
                <a:gd name="connsiteX0" fmla="*/ 0 w 121581"/>
                <a:gd name="connsiteY0" fmla="*/ 26422 h 39634"/>
                <a:gd name="connsiteX1" fmla="*/ 162028 w 121581"/>
                <a:gd name="connsiteY1" fmla="*/ 26422 h 3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1581" h="39634">
                  <a:moveTo>
                    <a:pt x="0" y="26422"/>
                  </a:moveTo>
                  <a:lnTo>
                    <a:pt x="162028" y="26422"/>
                  </a:lnTo>
                </a:path>
              </a:pathLst>
            </a:custGeom>
            <a:noFill/>
            <a:ln w="25400" cap="flat" cmpd="sng" algn="ctr">
              <a:solidFill>
                <a:srgbClr val="92D050"/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0450" tIns="16778" rIns="70451" bIns="16776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00" kern="120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7161442" y="1297043"/>
              <a:ext cx="253834" cy="253834"/>
            </a:xfrm>
            <a:custGeom>
              <a:avLst/>
              <a:gdLst>
                <a:gd name="connsiteX0" fmla="*/ 0 w 253834"/>
                <a:gd name="connsiteY0" fmla="*/ 126917 h 253834"/>
                <a:gd name="connsiteX1" fmla="*/ 126917 w 253834"/>
                <a:gd name="connsiteY1" fmla="*/ 0 h 253834"/>
                <a:gd name="connsiteX2" fmla="*/ 253834 w 253834"/>
                <a:gd name="connsiteY2" fmla="*/ 126917 h 253834"/>
                <a:gd name="connsiteX3" fmla="*/ 126917 w 253834"/>
                <a:gd name="connsiteY3" fmla="*/ 253834 h 253834"/>
                <a:gd name="connsiteX4" fmla="*/ 0 w 253834"/>
                <a:gd name="connsiteY4" fmla="*/ 126917 h 25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34" h="253834">
                  <a:moveTo>
                    <a:pt x="0" y="126917"/>
                  </a:moveTo>
                  <a:cubicBezTo>
                    <a:pt x="0" y="56823"/>
                    <a:pt x="56823" y="0"/>
                    <a:pt x="126917" y="0"/>
                  </a:cubicBezTo>
                  <a:cubicBezTo>
                    <a:pt x="197011" y="0"/>
                    <a:pt x="253834" y="56823"/>
                    <a:pt x="253834" y="126917"/>
                  </a:cubicBezTo>
                  <a:cubicBezTo>
                    <a:pt x="253834" y="197011"/>
                    <a:pt x="197011" y="253834"/>
                    <a:pt x="126917" y="253834"/>
                  </a:cubicBezTo>
                  <a:cubicBezTo>
                    <a:pt x="56823" y="253834"/>
                    <a:pt x="0" y="197011"/>
                    <a:pt x="0" y="126917"/>
                  </a:cubicBezTo>
                  <a:close/>
                </a:path>
              </a:pathLst>
            </a:custGeom>
            <a:solidFill>
              <a:srgbClr val="92D050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793" tIns="44793" rIns="44793" bIns="4479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200" kern="1200">
                <a:solidFill>
                  <a:sysClr val="window" lastClr="FFFFFF"/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 rot="1895417">
              <a:off x="7129978" y="1945386"/>
              <a:ext cx="71783" cy="39634"/>
            </a:xfrm>
            <a:custGeom>
              <a:avLst/>
              <a:gdLst>
                <a:gd name="connsiteX0" fmla="*/ 0 w 71783"/>
                <a:gd name="connsiteY0" fmla="*/ 26422 h 39634"/>
                <a:gd name="connsiteX1" fmla="*/ 95638 w 71783"/>
                <a:gd name="connsiteY1" fmla="*/ 26422 h 3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783" h="39634">
                  <a:moveTo>
                    <a:pt x="0" y="26422"/>
                  </a:moveTo>
                  <a:lnTo>
                    <a:pt x="95638" y="26422"/>
                  </a:lnTo>
                </a:path>
              </a:pathLst>
            </a:custGeom>
            <a:noFill/>
            <a:ln w="25400" cap="flat" cmpd="sng" algn="ctr">
              <a:solidFill>
                <a:srgbClr val="92D050"/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6797" tIns="18021" rIns="46796" bIns="18023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00" kern="120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7177636" y="1923572"/>
              <a:ext cx="253834" cy="253834"/>
            </a:xfrm>
            <a:custGeom>
              <a:avLst/>
              <a:gdLst>
                <a:gd name="connsiteX0" fmla="*/ 0 w 253834"/>
                <a:gd name="connsiteY0" fmla="*/ 126917 h 253834"/>
                <a:gd name="connsiteX1" fmla="*/ 126917 w 253834"/>
                <a:gd name="connsiteY1" fmla="*/ 0 h 253834"/>
                <a:gd name="connsiteX2" fmla="*/ 253834 w 253834"/>
                <a:gd name="connsiteY2" fmla="*/ 126917 h 253834"/>
                <a:gd name="connsiteX3" fmla="*/ 126917 w 253834"/>
                <a:gd name="connsiteY3" fmla="*/ 253834 h 253834"/>
                <a:gd name="connsiteX4" fmla="*/ 0 w 253834"/>
                <a:gd name="connsiteY4" fmla="*/ 126917 h 25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34" h="253834">
                  <a:moveTo>
                    <a:pt x="0" y="126917"/>
                  </a:moveTo>
                  <a:cubicBezTo>
                    <a:pt x="0" y="56823"/>
                    <a:pt x="56823" y="0"/>
                    <a:pt x="126917" y="0"/>
                  </a:cubicBezTo>
                  <a:cubicBezTo>
                    <a:pt x="197011" y="0"/>
                    <a:pt x="253834" y="56823"/>
                    <a:pt x="253834" y="126917"/>
                  </a:cubicBezTo>
                  <a:cubicBezTo>
                    <a:pt x="253834" y="197011"/>
                    <a:pt x="197011" y="253834"/>
                    <a:pt x="126917" y="253834"/>
                  </a:cubicBezTo>
                  <a:cubicBezTo>
                    <a:pt x="56823" y="253834"/>
                    <a:pt x="0" y="197011"/>
                    <a:pt x="0" y="126917"/>
                  </a:cubicBezTo>
                  <a:close/>
                </a:path>
              </a:pathLst>
            </a:custGeom>
            <a:solidFill>
              <a:srgbClr val="92D050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793" tIns="44793" rIns="44793" bIns="4479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200" kern="1200">
                <a:solidFill>
                  <a:sysClr val="window" lastClr="FFFFFF"/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 rot="24272901">
              <a:off x="6597848" y="1531404"/>
              <a:ext cx="80511" cy="39635"/>
            </a:xfrm>
            <a:custGeom>
              <a:avLst/>
              <a:gdLst>
                <a:gd name="connsiteX0" fmla="*/ 0 w 80511"/>
                <a:gd name="connsiteY0" fmla="*/ 26422 h 39634"/>
                <a:gd name="connsiteX1" fmla="*/ 107273 w 80511"/>
                <a:gd name="connsiteY1" fmla="*/ 26422 h 3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511" h="39634">
                  <a:moveTo>
                    <a:pt x="80511" y="13212"/>
                  </a:moveTo>
                  <a:lnTo>
                    <a:pt x="-26762" y="13212"/>
                  </a:lnTo>
                </a:path>
              </a:pathLst>
            </a:custGeom>
            <a:noFill/>
            <a:ln w="25400" cap="flat" cmpd="sng" algn="ctr">
              <a:solidFill>
                <a:srgbClr val="92D050"/>
              </a:solidFill>
              <a:prstDash val="solid"/>
            </a:ln>
            <a:effectLst/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0943" tIns="17804" rIns="50942" bIns="17805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500" kern="120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Franklin Gothic Medium"/>
                <a:ea typeface="微软雅黑"/>
                <a:cs typeface="+mn-cs"/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6392049" y="1307031"/>
              <a:ext cx="253834" cy="253834"/>
            </a:xfrm>
            <a:custGeom>
              <a:avLst/>
              <a:gdLst>
                <a:gd name="connsiteX0" fmla="*/ 0 w 253834"/>
                <a:gd name="connsiteY0" fmla="*/ 126917 h 253834"/>
                <a:gd name="connsiteX1" fmla="*/ 126917 w 253834"/>
                <a:gd name="connsiteY1" fmla="*/ 0 h 253834"/>
                <a:gd name="connsiteX2" fmla="*/ 253834 w 253834"/>
                <a:gd name="connsiteY2" fmla="*/ 126917 h 253834"/>
                <a:gd name="connsiteX3" fmla="*/ 126917 w 253834"/>
                <a:gd name="connsiteY3" fmla="*/ 253834 h 253834"/>
                <a:gd name="connsiteX4" fmla="*/ 0 w 253834"/>
                <a:gd name="connsiteY4" fmla="*/ 126917 h 25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34" h="253834">
                  <a:moveTo>
                    <a:pt x="0" y="126917"/>
                  </a:moveTo>
                  <a:cubicBezTo>
                    <a:pt x="0" y="56823"/>
                    <a:pt x="56823" y="0"/>
                    <a:pt x="126917" y="0"/>
                  </a:cubicBezTo>
                  <a:cubicBezTo>
                    <a:pt x="197011" y="0"/>
                    <a:pt x="253834" y="56823"/>
                    <a:pt x="253834" y="126917"/>
                  </a:cubicBezTo>
                  <a:cubicBezTo>
                    <a:pt x="253834" y="197011"/>
                    <a:pt x="197011" y="253834"/>
                    <a:pt x="126917" y="253834"/>
                  </a:cubicBezTo>
                  <a:cubicBezTo>
                    <a:pt x="56823" y="253834"/>
                    <a:pt x="0" y="197011"/>
                    <a:pt x="0" y="126917"/>
                  </a:cubicBezTo>
                  <a:close/>
                </a:path>
              </a:pathLst>
            </a:custGeom>
            <a:solidFill>
              <a:srgbClr val="92D050"/>
            </a:solidFill>
            <a:ln w="38100" cap="flat" cmpd="sng" algn="ctr">
              <a:noFill/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3">
              <a:scrgbClr r="0" g="0" b="0"/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4793" tIns="44793" rIns="44793" bIns="4479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200" kern="1200" dirty="0">
                <a:solidFill>
                  <a:sysClr val="window" lastClr="FFFFFF"/>
                </a:solidFill>
                <a:latin typeface="Franklin Gothic Medium"/>
                <a:ea typeface="微软雅黑"/>
                <a:cs typeface="+mn-cs"/>
              </a:endParaRPr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2974851" y="2186735"/>
            <a:ext cx="1168400" cy="406003"/>
          </a:xfrm>
          <a:prstGeom prst="line">
            <a:avLst/>
          </a:prstGeom>
          <a:noFill/>
          <a:ln w="57150" cap="flat" cmpd="sng" algn="ctr">
            <a:solidFill>
              <a:srgbClr val="43BBE1"/>
            </a:solidFill>
            <a:prstDash val="solid"/>
          </a:ln>
          <a:effectLst/>
        </p:spPr>
      </p:cxnSp>
      <p:sp>
        <p:nvSpPr>
          <p:cNvPr id="33" name="矩形 25"/>
          <p:cNvSpPr>
            <a:spLocks noChangeArrowheads="1"/>
          </p:cNvSpPr>
          <p:nvPr/>
        </p:nvSpPr>
        <p:spPr bwMode="auto">
          <a:xfrm>
            <a:off x="2216028" y="2727128"/>
            <a:ext cx="13388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b="1" kern="0" dirty="0" smtClean="0">
                <a:solidFill>
                  <a:srgbClr val="43BBE1"/>
                </a:solidFill>
                <a:latin typeface="微软雅黑" pitchFamily="34" charset="-122"/>
                <a:ea typeface="微软雅黑" pitchFamily="34" charset="-122"/>
              </a:rPr>
              <a:t>学生子系统</a:t>
            </a:r>
          </a:p>
        </p:txBody>
      </p:sp>
      <p:cxnSp>
        <p:nvCxnSpPr>
          <p:cNvPr id="34" name="直接连接符 2050"/>
          <p:cNvCxnSpPr/>
          <p:nvPr/>
        </p:nvCxnSpPr>
        <p:spPr>
          <a:xfrm flipV="1">
            <a:off x="5092579" y="2021237"/>
            <a:ext cx="1608137" cy="620316"/>
          </a:xfrm>
          <a:prstGeom prst="line">
            <a:avLst/>
          </a:prstGeom>
          <a:noFill/>
          <a:ln w="57150" cap="flat" cmpd="sng" algn="ctr">
            <a:solidFill>
              <a:srgbClr val="92D050"/>
            </a:solidFill>
            <a:prstDash val="solid"/>
          </a:ln>
          <a:effectLst/>
        </p:spPr>
      </p:cxnSp>
      <p:sp>
        <p:nvSpPr>
          <p:cNvPr id="35" name="矩形 2053"/>
          <p:cNvSpPr>
            <a:spLocks noChangeArrowheads="1"/>
          </p:cNvSpPr>
          <p:nvPr/>
        </p:nvSpPr>
        <p:spPr bwMode="auto">
          <a:xfrm>
            <a:off x="4820359" y="3302794"/>
            <a:ext cx="147153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b="1" kern="0" dirty="0" smtClean="0">
                <a:solidFill>
                  <a:srgbClr val="FFCC00"/>
                </a:solidFill>
                <a:latin typeface="微软雅黑" pitchFamily="34" charset="-122"/>
                <a:ea typeface="微软雅黑" pitchFamily="34" charset="-122"/>
              </a:rPr>
              <a:t>老师子系统</a:t>
            </a:r>
          </a:p>
        </p:txBody>
      </p:sp>
      <p:cxnSp>
        <p:nvCxnSpPr>
          <p:cNvPr id="36" name="直接连接符 35"/>
          <p:cNvCxnSpPr/>
          <p:nvPr/>
        </p:nvCxnSpPr>
        <p:spPr>
          <a:xfrm>
            <a:off x="4643313" y="3248771"/>
            <a:ext cx="76200" cy="647700"/>
          </a:xfrm>
          <a:prstGeom prst="line">
            <a:avLst/>
          </a:prstGeom>
          <a:noFill/>
          <a:ln w="57150" cap="flat" cmpd="sng" algn="ctr">
            <a:solidFill>
              <a:srgbClr val="FFCC00"/>
            </a:solidFill>
            <a:prstDash val="solid"/>
          </a:ln>
          <a:effectLst/>
        </p:spPr>
      </p:cxnSp>
      <p:sp>
        <p:nvSpPr>
          <p:cNvPr id="37" name="矩形 25"/>
          <p:cNvSpPr>
            <a:spLocks noChangeArrowheads="1"/>
          </p:cNvSpPr>
          <p:nvPr/>
        </p:nvSpPr>
        <p:spPr bwMode="auto">
          <a:xfrm>
            <a:off x="6307280" y="2520396"/>
            <a:ext cx="1005403" cy="28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rgbClr val="92D050"/>
                </a:solidFill>
                <a:latin typeface="微软雅黑" pitchFamily="34" charset="-122"/>
                <a:ea typeface="微软雅黑" pitchFamily="34" charset="-122"/>
              </a:rPr>
              <a:t>签到管理</a:t>
            </a:r>
          </a:p>
        </p:txBody>
      </p:sp>
      <p:sp>
        <p:nvSpPr>
          <p:cNvPr id="38" name="文本框 29"/>
          <p:cNvSpPr txBox="1"/>
          <p:nvPr/>
        </p:nvSpPr>
        <p:spPr>
          <a:xfrm>
            <a:off x="4185775" y="2647951"/>
            <a:ext cx="1219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/>
              <a:t>welearn</a:t>
            </a:r>
            <a:endParaRPr lang="zh-CN" altLang="en-US" sz="1600" dirty="0"/>
          </a:p>
        </p:txBody>
      </p:sp>
      <p:grpSp>
        <p:nvGrpSpPr>
          <p:cNvPr id="39" name="组合 38"/>
          <p:cNvGrpSpPr/>
          <p:nvPr/>
        </p:nvGrpSpPr>
        <p:grpSpPr>
          <a:xfrm>
            <a:off x="251520" y="1851670"/>
            <a:ext cx="632163" cy="1584176"/>
            <a:chOff x="987509" y="1635646"/>
            <a:chExt cx="632163" cy="1873880"/>
          </a:xfrm>
        </p:grpSpPr>
        <p:cxnSp>
          <p:nvCxnSpPr>
            <p:cNvPr id="40" name="直接连接符 39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5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pc="300" dirty="0" smtClean="0">
                  <a:latin typeface="+mn-ea"/>
                </a:rPr>
                <a:t>功能模块图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43" name="Rectangle 2"/>
          <p:cNvSpPr>
            <a:spLocks noChangeArrowheads="1"/>
          </p:cNvSpPr>
          <p:nvPr/>
        </p:nvSpPr>
        <p:spPr bwMode="auto">
          <a:xfrm>
            <a:off x="1331640" y="62753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220644" y="771550"/>
            <a:ext cx="5887860" cy="4132870"/>
          </a:xfrm>
          <a:prstGeom prst="rect">
            <a:avLst/>
          </a:prstGeom>
        </p:spPr>
      </p:pic>
      <p:sp>
        <p:nvSpPr>
          <p:cNvPr id="45" name="文本框 4"/>
          <p:cNvSpPr txBox="1"/>
          <p:nvPr/>
        </p:nvSpPr>
        <p:spPr>
          <a:xfrm>
            <a:off x="251520" y="1995686"/>
            <a:ext cx="31683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系统在业务逻辑层做了抽象接口，然后面向业务逻辑的依赖全都面向接口，极大的提高系统的扩展性，符合设计模式中的依赖倒置原则。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按照包设计原则中共同封闭的思想，系统每一个外部系统的接口都独立到各自的包中。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755576" y="623759"/>
            <a:ext cx="2952328" cy="954107"/>
            <a:chOff x="1069146" y="435439"/>
            <a:chExt cx="3163663" cy="1272143"/>
          </a:xfrm>
        </p:grpSpPr>
        <p:sp>
          <p:nvSpPr>
            <p:cNvPr id="47" name="文本框 11"/>
            <p:cNvSpPr txBox="1"/>
            <p:nvPr/>
          </p:nvSpPr>
          <p:spPr>
            <a:xfrm>
              <a:off x="1217934" y="435439"/>
              <a:ext cx="3014875" cy="12721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包的依赖关系图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1069146" y="576775"/>
              <a:ext cx="78617" cy="375725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55576" y="623759"/>
            <a:ext cx="2372747" cy="507831"/>
            <a:chOff x="1069146" y="435439"/>
            <a:chExt cx="3163663" cy="677108"/>
          </a:xfrm>
        </p:grpSpPr>
        <p:sp>
          <p:nvSpPr>
            <p:cNvPr id="50" name="文本框 31"/>
            <p:cNvSpPr txBox="1"/>
            <p:nvPr/>
          </p:nvSpPr>
          <p:spPr>
            <a:xfrm>
              <a:off x="1217934" y="435439"/>
              <a:ext cx="301487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700" dirty="0" smtClean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主要模块设计</a:t>
              </a:r>
              <a:endParaRPr lang="zh-CN" altLang="en-US" sz="27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069146" y="576775"/>
              <a:ext cx="78617" cy="375725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2" name="图片 51" descr="ManageCourse"/>
          <p:cNvPicPr/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675" y="1"/>
            <a:ext cx="52673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文本框 34"/>
          <p:cNvSpPr txBox="1"/>
          <p:nvPr/>
        </p:nvSpPr>
        <p:spPr>
          <a:xfrm>
            <a:off x="334147" y="1707654"/>
            <a:ext cx="31683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右图展现了学生端的课程管理模块的类的依赖关系。系统采用的是三层架构模型，可以看到明显的层次依赖结构，最左边是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Cotroller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，然后是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接口层，接着是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实现层，最右边调用的是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Dao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层和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Handler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层，分别访问内部数据和外部数据。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442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5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7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1000"/>
                            </p:stCondLst>
                            <p:childTnLst>
                              <p:par>
                                <p:cTn id="2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1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1000"/>
                            </p:stCondLst>
                            <p:childTnLst>
                              <p:par>
                                <p:cTn id="27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1" grpId="0"/>
      <p:bldP spid="11" grpId="1"/>
      <p:bldP spid="9" grpId="0"/>
      <p:bldP spid="9" grpId="1"/>
      <p:bldP spid="10" grpId="0"/>
      <p:bldP spid="10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Graphic spid="21" grpId="0">
        <p:bldAsOne/>
      </p:bldGraphic>
      <p:bldGraphic spid="21" grpId="1">
        <p:bldAsOne/>
      </p:bldGraphic>
      <p:bldGraphic spid="22" grpId="0">
        <p:bldAsOne/>
      </p:bldGraphic>
      <p:bldGraphic spid="22" grpId="1">
        <p:bldAsOne/>
      </p:bldGraphic>
      <p:bldGraphic spid="23" grpId="0">
        <p:bldAsOne/>
      </p:bldGraphic>
      <p:bldGraphic spid="23" grpId="1">
        <p:bldAsOne/>
      </p:bldGraphic>
      <p:bldP spid="33" grpId="0"/>
      <p:bldP spid="33" grpId="1"/>
      <p:bldP spid="35" grpId="0"/>
      <p:bldP spid="35" grpId="1"/>
      <p:bldP spid="37" grpId="0"/>
      <p:bldP spid="37" grpId="1"/>
      <p:bldP spid="38" grpId="0"/>
      <p:bldP spid="38" grpId="1"/>
      <p:bldP spid="45" grpId="0"/>
      <p:bldP spid="45" grpId="1"/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716" y="-632373"/>
            <a:ext cx="2422027" cy="5789614"/>
            <a:chOff x="33716" y="-632373"/>
            <a:chExt cx="2422027" cy="5789614"/>
          </a:xfrm>
        </p:grpSpPr>
        <p:sp>
          <p:nvSpPr>
            <p:cNvPr id="3" name="矩形 2"/>
            <p:cNvSpPr/>
            <p:nvPr/>
          </p:nvSpPr>
          <p:spPr>
            <a:xfrm rot="5400000">
              <a:off x="-585140" y="2424616"/>
              <a:ext cx="234056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2"/>
            <p:cNvSpPr/>
            <p:nvPr/>
          </p:nvSpPr>
          <p:spPr>
            <a:xfrm rot="5400000">
              <a:off x="-335752" y="966396"/>
              <a:ext cx="134300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矩形 2"/>
            <p:cNvSpPr/>
            <p:nvPr/>
          </p:nvSpPr>
          <p:spPr>
            <a:xfrm rot="5400000">
              <a:off x="440446" y="1296373"/>
              <a:ext cx="80421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2"/>
            <p:cNvSpPr/>
            <p:nvPr/>
          </p:nvSpPr>
          <p:spPr>
            <a:xfrm rot="5400000">
              <a:off x="315136" y="242773"/>
              <a:ext cx="130298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2"/>
            <p:cNvSpPr/>
            <p:nvPr/>
          </p:nvSpPr>
          <p:spPr>
            <a:xfrm rot="5400000">
              <a:off x="906560" y="1569953"/>
              <a:ext cx="54715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矩形 2"/>
            <p:cNvSpPr/>
            <p:nvPr/>
          </p:nvSpPr>
          <p:spPr>
            <a:xfrm rot="5400000">
              <a:off x="906560" y="2098117"/>
              <a:ext cx="54715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矩形 2"/>
            <p:cNvSpPr/>
            <p:nvPr/>
          </p:nvSpPr>
          <p:spPr>
            <a:xfrm rot="5400000">
              <a:off x="440446" y="2098117"/>
              <a:ext cx="80421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2"/>
            <p:cNvSpPr/>
            <p:nvPr/>
          </p:nvSpPr>
          <p:spPr>
            <a:xfrm rot="5400000">
              <a:off x="367402" y="3043987"/>
              <a:ext cx="1094318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2"/>
            <p:cNvSpPr/>
            <p:nvPr/>
          </p:nvSpPr>
          <p:spPr>
            <a:xfrm rot="5400000">
              <a:off x="486335" y="3917647"/>
              <a:ext cx="61948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2"/>
            <p:cNvSpPr/>
            <p:nvPr/>
          </p:nvSpPr>
          <p:spPr>
            <a:xfrm rot="5400000">
              <a:off x="-335752" y="4285682"/>
              <a:ext cx="134300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2"/>
            <p:cNvSpPr/>
            <p:nvPr/>
          </p:nvSpPr>
          <p:spPr>
            <a:xfrm rot="5400000">
              <a:off x="486335" y="4578198"/>
              <a:ext cx="61948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2"/>
            <p:cNvSpPr/>
            <p:nvPr/>
          </p:nvSpPr>
          <p:spPr>
            <a:xfrm rot="5400000">
              <a:off x="795492" y="4268455"/>
              <a:ext cx="61948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2"/>
            <p:cNvSpPr/>
            <p:nvPr/>
          </p:nvSpPr>
          <p:spPr>
            <a:xfrm rot="5400000">
              <a:off x="1106720" y="3962847"/>
              <a:ext cx="61121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2"/>
            <p:cNvSpPr/>
            <p:nvPr/>
          </p:nvSpPr>
          <p:spPr>
            <a:xfrm rot="5400000">
              <a:off x="1104649" y="3347496"/>
              <a:ext cx="61948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矩形 2"/>
            <p:cNvSpPr/>
            <p:nvPr/>
          </p:nvSpPr>
          <p:spPr>
            <a:xfrm rot="5400000">
              <a:off x="-233773" y="2874150"/>
              <a:ext cx="935087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2"/>
            <p:cNvSpPr/>
            <p:nvPr/>
          </p:nvSpPr>
          <p:spPr>
            <a:xfrm rot="5400000">
              <a:off x="-457281" y="82133"/>
              <a:ext cx="182912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 2"/>
            <p:cNvSpPr/>
            <p:nvPr/>
          </p:nvSpPr>
          <p:spPr>
            <a:xfrm rot="5400000">
              <a:off x="151528" y="1152166"/>
              <a:ext cx="57851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2"/>
            <p:cNvSpPr/>
            <p:nvPr/>
          </p:nvSpPr>
          <p:spPr>
            <a:xfrm rot="5400000">
              <a:off x="151528" y="2172951"/>
              <a:ext cx="57851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"/>
            <p:cNvSpPr/>
            <p:nvPr/>
          </p:nvSpPr>
          <p:spPr>
            <a:xfrm rot="5400000">
              <a:off x="-75391" y="3607904"/>
              <a:ext cx="957086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"/>
            <p:cNvSpPr/>
            <p:nvPr/>
          </p:nvSpPr>
          <p:spPr>
            <a:xfrm rot="5400000">
              <a:off x="1306481" y="1074302"/>
              <a:ext cx="360071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"/>
            <p:cNvSpPr/>
            <p:nvPr/>
          </p:nvSpPr>
          <p:spPr>
            <a:xfrm rot="5400000">
              <a:off x="-700570" y="1217723"/>
              <a:ext cx="257142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"/>
            <p:cNvSpPr/>
            <p:nvPr/>
          </p:nvSpPr>
          <p:spPr>
            <a:xfrm rot="5400000">
              <a:off x="-407031" y="2768059"/>
              <a:ext cx="139892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"/>
            <p:cNvSpPr/>
            <p:nvPr/>
          </p:nvSpPr>
          <p:spPr>
            <a:xfrm rot="5400000">
              <a:off x="361002" y="3797960"/>
              <a:ext cx="1092871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矩形 2"/>
            <p:cNvSpPr/>
            <p:nvPr/>
          </p:nvSpPr>
          <p:spPr>
            <a:xfrm rot="5400000">
              <a:off x="1277524" y="2703348"/>
              <a:ext cx="546433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"/>
            <p:cNvSpPr/>
            <p:nvPr/>
          </p:nvSpPr>
          <p:spPr>
            <a:xfrm rot="5400000">
              <a:off x="1881487" y="1946750"/>
              <a:ext cx="30273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矩形 2"/>
            <p:cNvSpPr/>
            <p:nvPr/>
          </p:nvSpPr>
          <p:spPr>
            <a:xfrm rot="5400000">
              <a:off x="1687430" y="2424616"/>
              <a:ext cx="360071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"/>
            <p:cNvSpPr/>
            <p:nvPr/>
          </p:nvSpPr>
          <p:spPr>
            <a:xfrm rot="5400000">
              <a:off x="1501312" y="4097185"/>
              <a:ext cx="26040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"/>
            <p:cNvSpPr/>
            <p:nvPr/>
          </p:nvSpPr>
          <p:spPr>
            <a:xfrm rot="5400000">
              <a:off x="1164999" y="4656119"/>
              <a:ext cx="428960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2"/>
            <p:cNvSpPr/>
            <p:nvPr/>
          </p:nvSpPr>
          <p:spPr>
            <a:xfrm rot="5400000">
              <a:off x="-470723" y="2526072"/>
              <a:ext cx="188289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2"/>
            <p:cNvSpPr/>
            <p:nvPr/>
          </p:nvSpPr>
          <p:spPr>
            <a:xfrm rot="5400000">
              <a:off x="197724" y="4243766"/>
              <a:ext cx="88849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矩形 2"/>
            <p:cNvSpPr/>
            <p:nvPr/>
          </p:nvSpPr>
          <p:spPr>
            <a:xfrm rot="5400000">
              <a:off x="176184" y="962632"/>
              <a:ext cx="888492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矩形 2"/>
            <p:cNvSpPr/>
            <p:nvPr/>
          </p:nvSpPr>
          <p:spPr>
            <a:xfrm rot="5400000">
              <a:off x="1184628" y="1834037"/>
              <a:ext cx="528165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2"/>
            <p:cNvSpPr/>
            <p:nvPr/>
          </p:nvSpPr>
          <p:spPr>
            <a:xfrm rot="5400000">
              <a:off x="1226534" y="112569"/>
              <a:ext cx="26040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矩形 2"/>
            <p:cNvSpPr/>
            <p:nvPr/>
          </p:nvSpPr>
          <p:spPr>
            <a:xfrm rot="5400000">
              <a:off x="2143823" y="3855116"/>
              <a:ext cx="223729" cy="40011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endPara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22079" y="1074576"/>
            <a:ext cx="5256584" cy="3277199"/>
            <a:chOff x="611560" y="1735977"/>
            <a:chExt cx="5256584" cy="3277199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611560" y="1735977"/>
              <a:ext cx="4968552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611560" y="2555277"/>
              <a:ext cx="4392488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611560" y="3374577"/>
              <a:ext cx="4248472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611560" y="4193877"/>
              <a:ext cx="4464496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611560" y="5013176"/>
              <a:ext cx="5256584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1355442" y="1130197"/>
            <a:ext cx="4195823" cy="677109"/>
            <a:chOff x="562411" y="1130197"/>
            <a:chExt cx="4195823" cy="677109"/>
          </a:xfrm>
        </p:grpSpPr>
        <p:sp>
          <p:nvSpPr>
            <p:cNvPr id="53" name="TextBox 52"/>
            <p:cNvSpPr txBox="1"/>
            <p:nvPr/>
          </p:nvSpPr>
          <p:spPr>
            <a:xfrm>
              <a:off x="562412" y="1530307"/>
              <a:ext cx="4195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发现现象，分析问题，制定目标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Rectangle 11"/>
            <p:cNvSpPr>
              <a:spLocks noChangeArrowheads="1"/>
            </p:cNvSpPr>
            <p:nvPr/>
          </p:nvSpPr>
          <p:spPr bwMode="gray">
            <a:xfrm>
              <a:off x="562411" y="1130197"/>
              <a:ext cx="2712501" cy="40011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  <a:r>
                <a:rPr lang="zh-CN" altLang="en-US" sz="2000" b="1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  <a:endParaRPr lang="zh-CN" altLang="en-US" sz="20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355443" y="1966927"/>
            <a:ext cx="4195822" cy="677109"/>
            <a:chOff x="562412" y="1130197"/>
            <a:chExt cx="4195822" cy="677109"/>
          </a:xfrm>
        </p:grpSpPr>
        <p:sp>
          <p:nvSpPr>
            <p:cNvPr id="56" name="TextBox 55"/>
            <p:cNvSpPr txBox="1"/>
            <p:nvPr/>
          </p:nvSpPr>
          <p:spPr>
            <a:xfrm>
              <a:off x="562412" y="1530307"/>
              <a:ext cx="4195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设计方案，可行性验证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Rectangle 11"/>
            <p:cNvSpPr>
              <a:spLocks noChangeArrowheads="1"/>
            </p:cNvSpPr>
            <p:nvPr/>
          </p:nvSpPr>
          <p:spPr bwMode="gray">
            <a:xfrm>
              <a:off x="562412" y="1130197"/>
              <a:ext cx="2423096" cy="40011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</a:t>
              </a:r>
              <a:r>
                <a:rPr lang="zh-CN" altLang="en-US" sz="2000" b="1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方案</a:t>
              </a:r>
              <a:endParaRPr lang="zh-CN" altLang="en-US" sz="20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355443" y="2787774"/>
            <a:ext cx="4195822" cy="677109"/>
            <a:chOff x="562412" y="1130197"/>
            <a:chExt cx="4195822" cy="677109"/>
          </a:xfrm>
        </p:grpSpPr>
        <p:sp>
          <p:nvSpPr>
            <p:cNvPr id="59" name="TextBox 58"/>
            <p:cNvSpPr txBox="1"/>
            <p:nvPr/>
          </p:nvSpPr>
          <p:spPr>
            <a:xfrm>
              <a:off x="562412" y="1530307"/>
              <a:ext cx="4195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系统设计方案，实现细节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Rectangle 11"/>
            <p:cNvSpPr>
              <a:spLocks noChangeArrowheads="1"/>
            </p:cNvSpPr>
            <p:nvPr/>
          </p:nvSpPr>
          <p:spPr bwMode="gray">
            <a:xfrm>
              <a:off x="562412" y="1130197"/>
              <a:ext cx="2423096" cy="40011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系统设计</a:t>
              </a:r>
              <a:endParaRPr lang="zh-CN" altLang="en-US" sz="20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355442" y="3611559"/>
            <a:ext cx="4195823" cy="677109"/>
            <a:chOff x="562411" y="1130197"/>
            <a:chExt cx="4195823" cy="677109"/>
          </a:xfrm>
        </p:grpSpPr>
        <p:sp>
          <p:nvSpPr>
            <p:cNvPr id="62" name="TextBox 61"/>
            <p:cNvSpPr txBox="1"/>
            <p:nvPr/>
          </p:nvSpPr>
          <p:spPr>
            <a:xfrm>
              <a:off x="562412" y="1530307"/>
              <a:ext cx="4195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defRPr/>
              </a:pP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平台运维，推广策略，</a:t>
              </a:r>
              <a:r>
                <a:rPr lang="en-US" altLang="zh-CN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SWOT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分析，战略规划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Rectangle 11"/>
            <p:cNvSpPr>
              <a:spLocks noChangeArrowheads="1"/>
            </p:cNvSpPr>
            <p:nvPr/>
          </p:nvSpPr>
          <p:spPr bwMode="gray">
            <a:xfrm>
              <a:off x="562411" y="1130197"/>
              <a:ext cx="2568485" cy="40011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平台推广</a:t>
              </a:r>
              <a:endParaRPr lang="zh-CN" altLang="en-US" sz="20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22077" y="1100038"/>
            <a:ext cx="638591" cy="773822"/>
            <a:chOff x="622077" y="1100038"/>
            <a:chExt cx="638591" cy="773822"/>
          </a:xfrm>
        </p:grpSpPr>
        <p:sp>
          <p:nvSpPr>
            <p:cNvPr id="65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52438" y="1142485"/>
              <a:ext cx="4860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622077" y="1918480"/>
            <a:ext cx="638591" cy="773822"/>
            <a:chOff x="622077" y="1100038"/>
            <a:chExt cx="638591" cy="773822"/>
          </a:xfrm>
        </p:grpSpPr>
        <p:sp>
          <p:nvSpPr>
            <p:cNvPr id="68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52438" y="1142485"/>
              <a:ext cx="4860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22077" y="2733526"/>
            <a:ext cx="638591" cy="773822"/>
            <a:chOff x="622077" y="1100038"/>
            <a:chExt cx="638591" cy="773822"/>
          </a:xfrm>
        </p:grpSpPr>
        <p:sp>
          <p:nvSpPr>
            <p:cNvPr id="71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52438" y="1142485"/>
              <a:ext cx="4860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22077" y="3555382"/>
            <a:ext cx="638591" cy="773822"/>
            <a:chOff x="622077" y="1100038"/>
            <a:chExt cx="638591" cy="773822"/>
          </a:xfrm>
        </p:grpSpPr>
        <p:sp>
          <p:nvSpPr>
            <p:cNvPr id="7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652438" y="1142485"/>
              <a:ext cx="4860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004048" y="771550"/>
            <a:ext cx="3744416" cy="3744416"/>
            <a:chOff x="2987824" y="766333"/>
            <a:chExt cx="3744416" cy="3744416"/>
          </a:xfrm>
        </p:grpSpPr>
        <p:sp>
          <p:nvSpPr>
            <p:cNvPr id="78" name="椭圆 77"/>
            <p:cNvSpPr/>
            <p:nvPr/>
          </p:nvSpPr>
          <p:spPr>
            <a:xfrm>
              <a:off x="2987824" y="766333"/>
              <a:ext cx="3744416" cy="3744416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79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136025" y="899463"/>
              <a:ext cx="3448014" cy="3499928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0" name="椭圆 79"/>
            <p:cNvSpPr/>
            <p:nvPr/>
          </p:nvSpPr>
          <p:spPr>
            <a:xfrm>
              <a:off x="4139952" y="1882457"/>
              <a:ext cx="1512168" cy="1512168"/>
            </a:xfrm>
            <a:prstGeom prst="ellipse">
              <a:avLst/>
            </a:prstGeom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en-US" altLang="zh-CN" sz="28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975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00"/>
                            </p:stCondLst>
                            <p:childTnLst>
                              <p:par>
                                <p:cTn id="4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400"/>
                            </p:stCondLst>
                            <p:childTnLst>
                              <p:par>
                                <p:cTn id="4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900"/>
                            </p:stCondLst>
                            <p:childTnLst>
                              <p:par>
                                <p:cTn id="5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200"/>
                            </p:stCondLst>
                            <p:childTnLst>
                              <p:par>
                                <p:cTn id="5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5576" y="92566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主要功能设计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9159279"/>
              </p:ext>
            </p:extLst>
          </p:nvPr>
        </p:nvGraphicFramePr>
        <p:xfrm>
          <a:off x="2627784" y="627534"/>
          <a:ext cx="5472608" cy="40970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9" r:id="rId3" imgW="10306178" imgH="9382061" progId="Visio.Drawing.15">
                  <p:embed/>
                </p:oleObj>
              </mc:Choice>
              <mc:Fallback>
                <p:oleObj r:id="rId3" imgW="10306178" imgH="938206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784" y="627534"/>
                        <a:ext cx="5472608" cy="409703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915501" y="1633974"/>
            <a:ext cx="632163" cy="1873880"/>
            <a:chOff x="987509" y="1635646"/>
            <a:chExt cx="632163" cy="1873880"/>
          </a:xfrm>
        </p:grpSpPr>
        <p:cxnSp>
          <p:nvCxnSpPr>
            <p:cNvPr id="6" name="直接连接符 5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pc="300" dirty="0" smtClean="0">
                  <a:latin typeface="+mn-ea"/>
                </a:rPr>
                <a:t>学生签到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707904" y="4587974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学生签到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考勤功能时序图</a:t>
            </a:r>
          </a:p>
        </p:txBody>
      </p:sp>
      <p:pic>
        <p:nvPicPr>
          <p:cNvPr id="10" name="图片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633187"/>
            <a:ext cx="4176464" cy="388277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3779912" y="4578682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学生签到功能流程图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915501" y="1633974"/>
            <a:ext cx="632163" cy="1873880"/>
            <a:chOff x="987509" y="1635646"/>
            <a:chExt cx="632163" cy="1873880"/>
          </a:xfrm>
        </p:grpSpPr>
        <p:cxnSp>
          <p:nvCxnSpPr>
            <p:cNvPr id="21" name="直接连接符 20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pc="300" dirty="0" smtClean="0">
                  <a:latin typeface="+mn-ea"/>
                </a:rPr>
                <a:t>在线测评</a:t>
              </a:r>
              <a:endParaRPr lang="zh-CN" altLang="en-US" spc="300" dirty="0">
                <a:latin typeface="+mn-ea"/>
              </a:endParaRPr>
            </a:p>
          </p:txBody>
        </p:sp>
      </p:grpSp>
      <p:pic>
        <p:nvPicPr>
          <p:cNvPr id="24" name="图片 23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872" y="574447"/>
            <a:ext cx="4392488" cy="400468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TextBox 24"/>
          <p:cNvSpPr txBox="1"/>
          <p:nvPr/>
        </p:nvSpPr>
        <p:spPr>
          <a:xfrm>
            <a:off x="4283968" y="4587974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在线测评时序图</a:t>
            </a:r>
            <a:endParaRPr lang="zh-CN" altLang="en-US" dirty="0"/>
          </a:p>
        </p:txBody>
      </p:sp>
      <p:pic>
        <p:nvPicPr>
          <p:cNvPr id="26" name="图片 25" descr="说明: D:\大三\服务外包\流程图\学生在线测评.jp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72790"/>
            <a:ext cx="3130272" cy="3995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TextBox 26"/>
          <p:cNvSpPr txBox="1"/>
          <p:nvPr/>
        </p:nvSpPr>
        <p:spPr>
          <a:xfrm>
            <a:off x="4283968" y="4587974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在线测评流程图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685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1" grpId="0"/>
      <p:bldP spid="11" grpId="1"/>
      <p:bldP spid="25" grpId="0"/>
      <p:bldP spid="25" grpId="1"/>
      <p:bldP spid="27" grpId="0"/>
      <p:bldP spid="2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87509" y="1635646"/>
            <a:ext cx="632163" cy="1873880"/>
            <a:chOff x="987509" y="1635646"/>
            <a:chExt cx="632163" cy="1873880"/>
          </a:xfrm>
        </p:grpSpPr>
        <p:cxnSp>
          <p:nvCxnSpPr>
            <p:cNvPr id="3" name="直接连接符 2"/>
            <p:cNvCxnSpPr/>
            <p:nvPr/>
          </p:nvCxnSpPr>
          <p:spPr>
            <a:xfrm rot="5400000">
              <a:off x="683161" y="2573016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 rot="5400000">
              <a:off x="50998" y="2572157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1055855" y="1711028"/>
              <a:ext cx="461665" cy="173486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pc="300" dirty="0">
                  <a:latin typeface="+mn-ea"/>
                </a:rPr>
                <a:t>数据库</a:t>
              </a:r>
              <a:r>
                <a:rPr lang="zh-CN" altLang="en-US" spc="300" dirty="0" smtClean="0">
                  <a:latin typeface="+mn-ea"/>
                </a:rPr>
                <a:t>设计</a:t>
              </a:r>
              <a:endParaRPr lang="zh-CN" altLang="en-US" spc="300" dirty="0">
                <a:latin typeface="+mn-ea"/>
              </a:endParaRPr>
            </a:p>
          </p:txBody>
        </p:sp>
      </p:grp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122266"/>
              </p:ext>
            </p:extLst>
          </p:nvPr>
        </p:nvGraphicFramePr>
        <p:xfrm>
          <a:off x="2101000" y="771550"/>
          <a:ext cx="5855376" cy="415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r:id="rId3" imgW="15097145" imgH="9953746" progId="Visio.Drawing.15">
                  <p:embed/>
                </p:oleObj>
              </mc:Choice>
              <mc:Fallback>
                <p:oleObj r:id="rId3" imgW="15097145" imgH="995374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1000" y="771550"/>
                        <a:ext cx="5855376" cy="41564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图片 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607339"/>
            <a:ext cx="5120035" cy="42968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0656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3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8)">
                                      <p:cBhvr>
                                        <p:cTn id="1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1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2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8)">
                                      <p:cBhvr>
                                        <p:cTn id="26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755576" y="623759"/>
            <a:ext cx="2372747" cy="507831"/>
            <a:chOff x="1069146" y="435439"/>
            <a:chExt cx="3163663" cy="677108"/>
          </a:xfrm>
        </p:grpSpPr>
        <p:sp>
          <p:nvSpPr>
            <p:cNvPr id="23" name="文本框 22"/>
            <p:cNvSpPr txBox="1"/>
            <p:nvPr/>
          </p:nvSpPr>
          <p:spPr>
            <a:xfrm>
              <a:off x="1217934" y="435439"/>
              <a:ext cx="3014875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7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自拍签到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1069146" y="576775"/>
              <a:ext cx="78617" cy="375725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642" y="1600390"/>
            <a:ext cx="1138025" cy="99123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49" y="3367633"/>
            <a:ext cx="1375327" cy="114443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960" y="1011555"/>
            <a:ext cx="1020717" cy="1161647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>
            <a:off x="4629769" y="1620954"/>
            <a:ext cx="2027767" cy="2352821"/>
          </a:xfrm>
          <a:custGeom>
            <a:avLst/>
            <a:gdLst>
              <a:gd name="connsiteX0" fmla="*/ 0 w 2616591"/>
              <a:gd name="connsiteY0" fmla="*/ 0 h 3151163"/>
              <a:gd name="connsiteX1" fmla="*/ 1097280 w 2616591"/>
              <a:gd name="connsiteY1" fmla="*/ 1083212 h 3151163"/>
              <a:gd name="connsiteX2" fmla="*/ 436098 w 2616591"/>
              <a:gd name="connsiteY2" fmla="*/ 1955409 h 3151163"/>
              <a:gd name="connsiteX3" fmla="*/ 2616591 w 2616591"/>
              <a:gd name="connsiteY3" fmla="*/ 3151163 h 315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591" h="3151163">
                <a:moveTo>
                  <a:pt x="0" y="0"/>
                </a:moveTo>
                <a:cubicBezTo>
                  <a:pt x="512298" y="378655"/>
                  <a:pt x="1024597" y="757311"/>
                  <a:pt x="1097280" y="1083212"/>
                </a:cubicBezTo>
                <a:cubicBezTo>
                  <a:pt x="1169963" y="1409113"/>
                  <a:pt x="182880" y="1610751"/>
                  <a:pt x="436098" y="1955409"/>
                </a:cubicBezTo>
                <a:cubicBezTo>
                  <a:pt x="689316" y="2300067"/>
                  <a:pt x="1652953" y="2725615"/>
                  <a:pt x="2616591" y="3151163"/>
                </a:cubicBez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4" name="任意多边形 23"/>
          <p:cNvSpPr/>
          <p:nvPr/>
        </p:nvSpPr>
        <p:spPr>
          <a:xfrm>
            <a:off x="2888893" y="1620956"/>
            <a:ext cx="1677572" cy="2352821"/>
          </a:xfrm>
          <a:custGeom>
            <a:avLst/>
            <a:gdLst>
              <a:gd name="connsiteX0" fmla="*/ 0 w 2236763"/>
              <a:gd name="connsiteY0" fmla="*/ 3137095 h 3137095"/>
              <a:gd name="connsiteX1" fmla="*/ 787790 w 2236763"/>
              <a:gd name="connsiteY1" fmla="*/ 2700997 h 3137095"/>
              <a:gd name="connsiteX2" fmla="*/ 379827 w 2236763"/>
              <a:gd name="connsiteY2" fmla="*/ 1561514 h 3137095"/>
              <a:gd name="connsiteX3" fmla="*/ 2236763 w 2236763"/>
              <a:gd name="connsiteY3" fmla="*/ 0 h 3137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6763" h="3137095">
                <a:moveTo>
                  <a:pt x="0" y="3137095"/>
                </a:moveTo>
                <a:cubicBezTo>
                  <a:pt x="362243" y="3050344"/>
                  <a:pt x="724486" y="2963594"/>
                  <a:pt x="787790" y="2700997"/>
                </a:cubicBezTo>
                <a:cubicBezTo>
                  <a:pt x="851095" y="2438400"/>
                  <a:pt x="138332" y="2011680"/>
                  <a:pt x="379827" y="1561514"/>
                </a:cubicBezTo>
                <a:cubicBezTo>
                  <a:pt x="621322" y="1111348"/>
                  <a:pt x="1429042" y="555674"/>
                  <a:pt x="2236763" y="0"/>
                </a:cubicBez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5" name="任意多边形 24"/>
          <p:cNvSpPr/>
          <p:nvPr/>
        </p:nvSpPr>
        <p:spPr>
          <a:xfrm>
            <a:off x="6697718" y="2317307"/>
            <a:ext cx="1413803" cy="1656470"/>
          </a:xfrm>
          <a:custGeom>
            <a:avLst/>
            <a:gdLst>
              <a:gd name="connsiteX0" fmla="*/ 0 w 1885070"/>
              <a:gd name="connsiteY0" fmla="*/ 2208627 h 2208627"/>
              <a:gd name="connsiteX1" fmla="*/ 1280160 w 1885070"/>
              <a:gd name="connsiteY1" fmla="*/ 1322363 h 2208627"/>
              <a:gd name="connsiteX2" fmla="*/ 1885070 w 1885070"/>
              <a:gd name="connsiteY2" fmla="*/ 0 h 220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070" h="2208627">
                <a:moveTo>
                  <a:pt x="0" y="2208627"/>
                </a:moveTo>
                <a:cubicBezTo>
                  <a:pt x="482991" y="1949547"/>
                  <a:pt x="965982" y="1690467"/>
                  <a:pt x="1280160" y="1322363"/>
                </a:cubicBezTo>
                <a:cubicBezTo>
                  <a:pt x="1594338" y="954258"/>
                  <a:pt x="1739704" y="477129"/>
                  <a:pt x="1885070" y="0"/>
                </a:cubicBez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5" y="1247462"/>
            <a:ext cx="1982834" cy="3525039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215" y="3790312"/>
            <a:ext cx="501749" cy="66899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116" y="3569428"/>
            <a:ext cx="476296" cy="661522"/>
          </a:xfrm>
          <a:prstGeom prst="rect">
            <a:avLst/>
          </a:prstGeom>
        </p:spPr>
      </p:pic>
      <p:sp>
        <p:nvSpPr>
          <p:cNvPr id="29" name="云形 28"/>
          <p:cNvSpPr/>
          <p:nvPr/>
        </p:nvSpPr>
        <p:spPr>
          <a:xfrm>
            <a:off x="7636696" y="1808375"/>
            <a:ext cx="1089212" cy="577226"/>
          </a:xfrm>
          <a:prstGeom prst="cloud">
            <a:avLst/>
          </a:prstGeom>
          <a:solidFill>
            <a:schemeClr val="accent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相似度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3242" y="4230950"/>
            <a:ext cx="570783" cy="1025335"/>
          </a:xfrm>
          <a:prstGeom prst="rect">
            <a:avLst/>
          </a:prstGeom>
        </p:spPr>
      </p:pic>
      <p:sp>
        <p:nvSpPr>
          <p:cNvPr id="31" name="云形标注 30"/>
          <p:cNvSpPr/>
          <p:nvPr/>
        </p:nvSpPr>
        <p:spPr>
          <a:xfrm>
            <a:off x="5619819" y="3240746"/>
            <a:ext cx="2115616" cy="891534"/>
          </a:xfrm>
          <a:prstGeom prst="cloudCallout">
            <a:avLst>
              <a:gd name="adj1" fmla="val -43344"/>
              <a:gd name="adj2" fmla="val 69979"/>
            </a:avLst>
          </a:prstGeom>
          <a:solidFill>
            <a:srgbClr val="339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签到审核参考结果</a:t>
            </a:r>
          </a:p>
        </p:txBody>
      </p:sp>
    </p:spTree>
    <p:extLst>
      <p:ext uri="{BB962C8B-B14F-4D97-AF65-F5344CB8AC3E}">
        <p14:creationId xmlns:p14="http://schemas.microsoft.com/office/powerpoint/2010/main" val="1620860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1.85185E-6 C 0.05052 -0.02129 0.10122 -0.04259 0.1158 -0.08673 C 0.13038 -0.13086 0.06945 -0.20216 0.08767 -0.26481 C 0.10573 -0.32808 0.19844 -0.43025 0.22413 -0.46481 C 0.24983 -0.49907 0.24566 -0.48611 0.24149 -0.47253 " pathEditMode="relative" rAng="0" ptsTypes="AAAAA">
                                      <p:cBhvr>
                                        <p:cTn id="7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22" y="-24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149 -0.47253 C 0.27135 -0.43179 0.30156 -0.39074 0.31684 -0.36203 C 0.33229 -0.33271 0.33871 -0.33271 0.33316 -0.29907 C 0.3276 -0.26605 0.26128 -0.20864 0.28298 -0.16172 C 0.30451 -0.11481 0.46337 -0.01635 0.46337 -0.01574 L 0.46337 -0.01635 " pathEditMode="relative" rAng="0" ptsTypes="AAAAAA">
                                      <p:cBhvr>
                                        <p:cTn id="7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94" y="228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6702 -0.03025 C 0.51719 -0.06543 0.56754 -0.10031 0.59601 -0.14043 C 0.62448 -0.17994 0.63056 -0.2466 0.63785 -0.26944 C 0.64531 -0.29228 0.64288 -0.28457 0.64028 -0.27685 " pathEditMode="relative" rAng="0" ptsTypes="AAAA">
                                      <p:cBhvr>
                                        <p:cTn id="8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85" y="-12747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1.23457E-6 C 0.00938 0.01173 0.01893 0.02315 0.0382 1.23457E-6 C 0.05747 -0.02284 0.09479 -0.08395 0.11493 -0.13827 C 0.1349 -0.19259 0.14688 -0.25957 0.1592 -0.32562 " pathEditMode="relative" rAng="0" ptsTypes="AAAA">
                                      <p:cBhvr>
                                        <p:cTn id="8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51" y="-156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10"/>
                            </p:stCondLst>
                            <p:childTnLst>
                              <p:par>
                                <p:cTn id="8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20"/>
                            </p:stCondLst>
                            <p:childTnLst>
                              <p:par>
                                <p:cTn id="9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20"/>
                            </p:stCondLst>
                            <p:childTnLst>
                              <p:par>
                                <p:cTn id="9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29 0.0247 C -0.02431 0.09013 -0.03698 0.1571 -0.06389 0.20741 C -0.09115 0.25741 -0.17361 0.32593 -0.17361 0.32686 L -0.17361 0.32593 " pathEditMode="relative" rAng="0" ptsTypes="AAAA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25" y="15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2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4" grpId="0" animBg="1"/>
      <p:bldP spid="24" grpId="1" animBg="1"/>
      <p:bldP spid="25" grpId="0" animBg="1"/>
      <p:bldP spid="25" grpId="1" animBg="1"/>
      <p:bldP spid="29" grpId="0" animBg="1"/>
      <p:bldP spid="29" grpId="1" animBg="1"/>
      <p:bldP spid="29" grpId="2" animBg="1"/>
      <p:bldP spid="31" grpId="0" animBg="1"/>
      <p:bldP spid="31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043608" y="626595"/>
            <a:ext cx="4798998" cy="461665"/>
            <a:chOff x="1128303" y="435439"/>
            <a:chExt cx="3104506" cy="590874"/>
          </a:xfrm>
        </p:grpSpPr>
        <p:sp>
          <p:nvSpPr>
            <p:cNvPr id="22" name="文本框 5"/>
            <p:cNvSpPr txBox="1"/>
            <p:nvPr/>
          </p:nvSpPr>
          <p:spPr>
            <a:xfrm>
              <a:off x="1217934" y="435439"/>
              <a:ext cx="3014875" cy="590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教务密码加密传输</a:t>
              </a:r>
              <a:endPara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128303" y="576775"/>
              <a:ext cx="45117" cy="375725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125" y="2224969"/>
            <a:ext cx="1445225" cy="1202596"/>
          </a:xfrm>
          <a:prstGeom prst="rect">
            <a:avLst/>
          </a:prstGeom>
        </p:spPr>
      </p:pic>
      <p:pic>
        <p:nvPicPr>
          <p:cNvPr id="19" name="Picture 2" descr="http://i2.tietuku.com/325951df39416942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882" y="1941221"/>
            <a:ext cx="1461068" cy="146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直接连接符 19"/>
          <p:cNvCxnSpPr/>
          <p:nvPr/>
        </p:nvCxnSpPr>
        <p:spPr>
          <a:xfrm>
            <a:off x="2858958" y="2155838"/>
            <a:ext cx="3639817" cy="0"/>
          </a:xfrm>
          <a:prstGeom prst="line">
            <a:avLst/>
          </a:prstGeom>
          <a:ln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1519359" y="2322220"/>
            <a:ext cx="1318369" cy="459584"/>
          </a:xfrm>
          <a:prstGeom prst="ellipse">
            <a:avLst/>
          </a:prstGeom>
          <a:solidFill>
            <a:srgbClr val="339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 err="1"/>
              <a:t>studentNo</a:t>
            </a:r>
            <a:endParaRPr lang="zh-CN" altLang="en-US" sz="1350" dirty="0"/>
          </a:p>
        </p:txBody>
      </p:sp>
      <p:cxnSp>
        <p:nvCxnSpPr>
          <p:cNvPr id="38" name="直接连接符 37"/>
          <p:cNvCxnSpPr/>
          <p:nvPr/>
        </p:nvCxnSpPr>
        <p:spPr>
          <a:xfrm>
            <a:off x="2858958" y="2580381"/>
            <a:ext cx="3639817" cy="0"/>
          </a:xfrm>
          <a:prstGeom prst="line">
            <a:avLst/>
          </a:prstGeom>
          <a:ln>
            <a:prstDash val="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爆炸形 1 38"/>
          <p:cNvSpPr/>
          <p:nvPr/>
        </p:nvSpPr>
        <p:spPr>
          <a:xfrm>
            <a:off x="6460903" y="2466117"/>
            <a:ext cx="1600200" cy="631371"/>
          </a:xfrm>
          <a:prstGeom prst="irregularSeal1">
            <a:avLst/>
          </a:prstGeom>
          <a:solidFill>
            <a:srgbClr val="FFC000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随机数</a:t>
            </a:r>
            <a:r>
              <a:rPr lang="en-US" altLang="zh-CN" sz="1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3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314882" y="3471665"/>
            <a:ext cx="1461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studentNo</a:t>
            </a:r>
            <a:endParaRPr lang="en-US" altLang="zh-CN" dirty="0"/>
          </a:p>
          <a:p>
            <a:pPr algn="ctr"/>
            <a:r>
              <a:rPr lang="en-US" altLang="zh-CN" dirty="0" err="1"/>
              <a:t>pwd</a:t>
            </a:r>
            <a:endParaRPr lang="en-US" altLang="zh-CN" dirty="0"/>
          </a:p>
        </p:txBody>
      </p:sp>
      <p:sp>
        <p:nvSpPr>
          <p:cNvPr id="41" name="文本框 40"/>
          <p:cNvSpPr txBox="1"/>
          <p:nvPr/>
        </p:nvSpPr>
        <p:spPr>
          <a:xfrm>
            <a:off x="6331135" y="3471666"/>
            <a:ext cx="1461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studentNo</a:t>
            </a:r>
            <a:endParaRPr lang="en-US" altLang="zh-CN" dirty="0"/>
          </a:p>
          <a:p>
            <a:pPr algn="ctr"/>
            <a:r>
              <a:rPr lang="en-US" altLang="zh-CN" dirty="0"/>
              <a:t>MD5(</a:t>
            </a:r>
            <a:r>
              <a:rPr lang="en-US" altLang="zh-CN" dirty="0" err="1"/>
              <a:t>pwd</a:t>
            </a:r>
            <a:r>
              <a:rPr lang="en-US" altLang="zh-CN" dirty="0"/>
              <a:t>)</a:t>
            </a:r>
          </a:p>
        </p:txBody>
      </p:sp>
      <p:sp>
        <p:nvSpPr>
          <p:cNvPr id="42" name="圆角矩形 41"/>
          <p:cNvSpPr/>
          <p:nvPr/>
        </p:nvSpPr>
        <p:spPr>
          <a:xfrm>
            <a:off x="921295" y="2457418"/>
            <a:ext cx="2307680" cy="87458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studentNo</a:t>
            </a:r>
            <a:endParaRPr lang="en-US" altLang="zh-CN" dirty="0"/>
          </a:p>
          <a:p>
            <a:pPr algn="ctr"/>
            <a:r>
              <a:rPr lang="en-US" altLang="zh-CN" dirty="0"/>
              <a:t>MD5(MD5(</a:t>
            </a:r>
            <a:r>
              <a:rPr lang="en-US" altLang="zh-CN" dirty="0" err="1"/>
              <a:t>pwd</a:t>
            </a:r>
            <a:r>
              <a:rPr lang="en-US" altLang="zh-CN" dirty="0"/>
              <a:t>) || C)</a:t>
            </a:r>
            <a:endParaRPr lang="zh-CN" altLang="en-US" dirty="0"/>
          </a:p>
        </p:txBody>
      </p:sp>
      <p:cxnSp>
        <p:nvCxnSpPr>
          <p:cNvPr id="43" name="直接连接符 42"/>
          <p:cNvCxnSpPr/>
          <p:nvPr/>
        </p:nvCxnSpPr>
        <p:spPr>
          <a:xfrm>
            <a:off x="2858957" y="3097488"/>
            <a:ext cx="3639817" cy="0"/>
          </a:xfrm>
          <a:prstGeom prst="line">
            <a:avLst/>
          </a:prstGeom>
          <a:ln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5967654" y="2532832"/>
            <a:ext cx="2300046" cy="87458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studentNo</a:t>
            </a:r>
            <a:endParaRPr lang="en-US" altLang="zh-CN" dirty="0"/>
          </a:p>
          <a:p>
            <a:pPr algn="ctr"/>
            <a:r>
              <a:rPr lang="en-US" altLang="zh-CN" dirty="0"/>
              <a:t>MD5(MD5(</a:t>
            </a:r>
            <a:r>
              <a:rPr lang="en-US" altLang="zh-CN" dirty="0" err="1"/>
              <a:t>pwd</a:t>
            </a:r>
            <a:r>
              <a:rPr lang="en-US" altLang="zh-CN" dirty="0"/>
              <a:t>) || C)</a:t>
            </a:r>
            <a:endParaRPr lang="zh-CN" altLang="en-US" dirty="0"/>
          </a:p>
        </p:txBody>
      </p:sp>
      <p:sp>
        <p:nvSpPr>
          <p:cNvPr id="45" name="等于号 44"/>
          <p:cNvSpPr/>
          <p:nvPr/>
        </p:nvSpPr>
        <p:spPr>
          <a:xfrm rot="16200000">
            <a:off x="6518247" y="1847342"/>
            <a:ext cx="894677" cy="615302"/>
          </a:xfrm>
          <a:prstGeom prst="mathEqual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46" name="云形 45"/>
          <p:cNvSpPr/>
          <p:nvPr/>
        </p:nvSpPr>
        <p:spPr>
          <a:xfrm>
            <a:off x="6529908" y="1777147"/>
            <a:ext cx="1232588" cy="644869"/>
          </a:xfrm>
          <a:prstGeom prst="cloud">
            <a:avLst/>
          </a:prstGeom>
          <a:solidFill>
            <a:srgbClr val="339966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验证是否绑定成功？</a:t>
            </a:r>
          </a:p>
        </p:txBody>
      </p:sp>
      <p:sp>
        <p:nvSpPr>
          <p:cNvPr id="47" name="爆炸形 2 46"/>
          <p:cNvSpPr/>
          <p:nvPr/>
        </p:nvSpPr>
        <p:spPr>
          <a:xfrm>
            <a:off x="3228975" y="2221098"/>
            <a:ext cx="2811673" cy="1028700"/>
          </a:xfrm>
          <a:prstGeom prst="irregularSeal2">
            <a:avLst/>
          </a:prstGeom>
          <a:solidFill>
            <a:srgbClr val="339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密码安全保障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659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0" presetClass="path" presetSubtype="0" accel="50000" decel="5000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216 -0.07222 L 0.48212 -0.07222 L 0.55782 0.03364 " pathEditMode="relative" rAng="0" ptsTypes="AAA">
                                      <p:cBhvr>
                                        <p:cTn id="4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74" y="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7.40741E-7 L -0.09219 -0.0537 L -0.56806 -0.0537 L -0.56806 -0.05093 " pathEditMode="relative" rAng="0" ptsTypes="AAAA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403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xit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0"/>
                            </p:stCondLst>
                            <p:childTnLst>
                              <p:par>
                                <p:cTn id="6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32099E-6 L 0.58698 -4.32099E-6 L 0.58698 0.00865 " pathEditMode="relative" rAng="0" ptsTypes="AAA">
                                      <p:cBhvr>
                                        <p:cTn id="7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0" y="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1000"/>
                            </p:stCondLst>
                            <p:childTnLst>
                              <p:par>
                                <p:cTn id="72" presetID="0" presetClass="path" presetSubtype="0" accel="50000" decel="5000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55156 -0.01759 L 0.54878 -0.29259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-137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3500"/>
                            </p:stCondLst>
                            <p:childTnLst>
                              <p:par>
                                <p:cTn id="79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4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0"/>
                            </p:stCondLst>
                            <p:childTnLst>
                              <p:par>
                                <p:cTn id="9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0"/>
                            </p:stCondLst>
                            <p:childTnLst>
                              <p:par>
                                <p:cTn id="9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5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" presetClass="exit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7" grpId="2" animBg="1"/>
      <p:bldP spid="37" grpId="3" animBg="1"/>
      <p:bldP spid="39" grpId="0" animBg="1"/>
      <p:bldP spid="39" grpId="1" animBg="1"/>
      <p:bldP spid="39" grpId="2" animBg="1"/>
      <p:bldP spid="39" grpId="3" animBg="1"/>
      <p:bldP spid="40" grpId="0"/>
      <p:bldP spid="40" grpId="1"/>
      <p:bldP spid="41" grpId="0"/>
      <p:bldP spid="41" grpId="1"/>
      <p:bldP spid="42" grpId="0" animBg="1"/>
      <p:bldP spid="42" grpId="1" animBg="1"/>
      <p:bldP spid="42" grpId="2" animBg="1"/>
      <p:bldP spid="42" grpId="3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7" grpId="2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720" y="677770"/>
            <a:ext cx="2093250" cy="3721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196" y="627534"/>
            <a:ext cx="2117333" cy="3758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322" y="643425"/>
            <a:ext cx="2107144" cy="3744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988" y="627534"/>
            <a:ext cx="2118868" cy="3755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926" y="627534"/>
            <a:ext cx="2117929" cy="3766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reeform 7"/>
          <p:cNvSpPr>
            <a:spLocks/>
          </p:cNvSpPr>
          <p:nvPr/>
        </p:nvSpPr>
        <p:spPr bwMode="auto">
          <a:xfrm>
            <a:off x="3730907" y="2376212"/>
            <a:ext cx="4034029" cy="2128857"/>
          </a:xfrm>
          <a:custGeom>
            <a:avLst/>
            <a:gdLst/>
            <a:ahLst/>
            <a:cxnLst>
              <a:cxn ang="0">
                <a:pos x="1771" y="885"/>
              </a:cxn>
              <a:cxn ang="0">
                <a:pos x="885" y="0"/>
              </a:cxn>
              <a:cxn ang="0">
                <a:pos x="0" y="885"/>
              </a:cxn>
              <a:cxn ang="0">
                <a:pos x="0" y="890"/>
              </a:cxn>
              <a:cxn ang="0">
                <a:pos x="1771" y="890"/>
              </a:cxn>
              <a:cxn ang="0">
                <a:pos x="1771" y="885"/>
              </a:cxn>
            </a:cxnLst>
            <a:rect l="0" t="0" r="r" b="b"/>
            <a:pathLst>
              <a:path w="1771" h="890">
                <a:moveTo>
                  <a:pt x="1771" y="885"/>
                </a:moveTo>
                <a:cubicBezTo>
                  <a:pt x="1771" y="396"/>
                  <a:pt x="1374" y="0"/>
                  <a:pt x="885" y="0"/>
                </a:cubicBezTo>
                <a:cubicBezTo>
                  <a:pt x="396" y="0"/>
                  <a:pt x="0" y="396"/>
                  <a:pt x="0" y="885"/>
                </a:cubicBezTo>
                <a:cubicBezTo>
                  <a:pt x="0" y="887"/>
                  <a:pt x="0" y="889"/>
                  <a:pt x="0" y="890"/>
                </a:cubicBezTo>
                <a:cubicBezTo>
                  <a:pt x="1771" y="890"/>
                  <a:pt x="1771" y="890"/>
                  <a:pt x="1771" y="890"/>
                </a:cubicBezTo>
                <a:cubicBezTo>
                  <a:pt x="1771" y="889"/>
                  <a:pt x="1771" y="887"/>
                  <a:pt x="1771" y="885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83838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3311985" y="3003265"/>
            <a:ext cx="2267344" cy="1397796"/>
          </a:xfrm>
          <a:custGeom>
            <a:avLst/>
            <a:gdLst/>
            <a:ahLst/>
            <a:cxnLst>
              <a:cxn ang="0">
                <a:pos x="0" y="491"/>
              </a:cxn>
              <a:cxn ang="0">
                <a:pos x="0" y="496"/>
              </a:cxn>
              <a:cxn ang="0">
                <a:pos x="883" y="496"/>
              </a:cxn>
              <a:cxn ang="0">
                <a:pos x="155" y="0"/>
              </a:cxn>
              <a:cxn ang="0">
                <a:pos x="0" y="491"/>
              </a:cxn>
            </a:cxnLst>
            <a:rect l="0" t="0" r="r" b="b"/>
            <a:pathLst>
              <a:path w="883" h="496">
                <a:moveTo>
                  <a:pt x="0" y="491"/>
                </a:moveTo>
                <a:cubicBezTo>
                  <a:pt x="0" y="493"/>
                  <a:pt x="0" y="494"/>
                  <a:pt x="0" y="496"/>
                </a:cubicBezTo>
                <a:cubicBezTo>
                  <a:pt x="883" y="496"/>
                  <a:pt x="883" y="496"/>
                  <a:pt x="883" y="496"/>
                </a:cubicBezTo>
                <a:cubicBezTo>
                  <a:pt x="155" y="0"/>
                  <a:pt x="155" y="0"/>
                  <a:pt x="155" y="0"/>
                </a:cubicBezTo>
                <a:cubicBezTo>
                  <a:pt x="57" y="141"/>
                  <a:pt x="0" y="310"/>
                  <a:pt x="0" y="49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83838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3959412" y="2276904"/>
            <a:ext cx="1700772" cy="2098004"/>
          </a:xfrm>
          <a:custGeom>
            <a:avLst/>
            <a:gdLst/>
            <a:ahLst/>
            <a:cxnLst>
              <a:cxn ang="0">
                <a:pos x="458" y="0"/>
              </a:cxn>
              <a:cxn ang="0">
                <a:pos x="0" y="330"/>
              </a:cxn>
              <a:cxn ang="0">
                <a:pos x="747" y="839"/>
              </a:cxn>
              <a:cxn ang="0">
                <a:pos x="458" y="0"/>
              </a:cxn>
            </a:cxnLst>
            <a:rect l="0" t="0" r="r" b="b"/>
            <a:pathLst>
              <a:path w="747" h="839">
                <a:moveTo>
                  <a:pt x="458" y="0"/>
                </a:moveTo>
                <a:cubicBezTo>
                  <a:pt x="271" y="63"/>
                  <a:pt x="112" y="180"/>
                  <a:pt x="0" y="330"/>
                </a:cubicBezTo>
                <a:cubicBezTo>
                  <a:pt x="747" y="839"/>
                  <a:pt x="747" y="839"/>
                  <a:pt x="747" y="839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83838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Freeform 10"/>
          <p:cNvSpPr>
            <a:spLocks/>
          </p:cNvSpPr>
          <p:nvPr/>
        </p:nvSpPr>
        <p:spPr bwMode="auto">
          <a:xfrm>
            <a:off x="5068191" y="2144814"/>
            <a:ext cx="1332464" cy="2232986"/>
          </a:xfrm>
          <a:custGeom>
            <a:avLst/>
            <a:gdLst/>
            <a:ahLst/>
            <a:cxnLst>
              <a:cxn ang="0">
                <a:pos x="585" y="43"/>
              </a:cxn>
              <a:cxn ang="0">
                <a:pos x="293" y="0"/>
              </a:cxn>
              <a:cxn ang="0">
                <a:pos x="0" y="44"/>
              </a:cxn>
              <a:cxn ang="0">
                <a:pos x="293" y="893"/>
              </a:cxn>
              <a:cxn ang="0">
                <a:pos x="585" y="43"/>
              </a:cxn>
            </a:cxnLst>
            <a:rect l="0" t="0" r="r" b="b"/>
            <a:pathLst>
              <a:path w="585" h="893">
                <a:moveTo>
                  <a:pt x="585" y="43"/>
                </a:moveTo>
                <a:cubicBezTo>
                  <a:pt x="493" y="16"/>
                  <a:pt x="395" y="0"/>
                  <a:pt x="293" y="0"/>
                </a:cubicBezTo>
                <a:cubicBezTo>
                  <a:pt x="191" y="0"/>
                  <a:pt x="92" y="16"/>
                  <a:pt x="0" y="44"/>
                </a:cubicBezTo>
                <a:cubicBezTo>
                  <a:pt x="293" y="893"/>
                  <a:pt x="293" y="893"/>
                  <a:pt x="293" y="893"/>
                </a:cubicBezTo>
                <a:lnTo>
                  <a:pt x="585" y="43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383838"/>
              </a:solidFill>
              <a:latin typeface="Calibri"/>
            </a:endParaRPr>
          </a:p>
        </p:txBody>
      </p:sp>
      <p:sp>
        <p:nvSpPr>
          <p:cNvPr id="18" name="Freeform 11"/>
          <p:cNvSpPr>
            <a:spLocks/>
          </p:cNvSpPr>
          <p:nvPr/>
        </p:nvSpPr>
        <p:spPr bwMode="auto">
          <a:xfrm>
            <a:off x="5805771" y="2276904"/>
            <a:ext cx="1710414" cy="2110539"/>
          </a:xfrm>
          <a:custGeom>
            <a:avLst/>
            <a:gdLst/>
            <a:ahLst/>
            <a:cxnLst>
              <a:cxn ang="0">
                <a:pos x="751" y="331"/>
              </a:cxn>
              <a:cxn ang="0">
                <a:pos x="290" y="0"/>
              </a:cxn>
              <a:cxn ang="0">
                <a:pos x="0" y="844"/>
              </a:cxn>
              <a:cxn ang="0">
                <a:pos x="751" y="331"/>
              </a:cxn>
            </a:cxnLst>
            <a:rect l="0" t="0" r="r" b="b"/>
            <a:pathLst>
              <a:path w="751" h="844">
                <a:moveTo>
                  <a:pt x="751" y="331"/>
                </a:moveTo>
                <a:cubicBezTo>
                  <a:pt x="638" y="180"/>
                  <a:pt x="478" y="63"/>
                  <a:pt x="290" y="0"/>
                </a:cubicBezTo>
                <a:cubicBezTo>
                  <a:pt x="0" y="844"/>
                  <a:pt x="0" y="844"/>
                  <a:pt x="0" y="844"/>
                </a:cubicBezTo>
                <a:lnTo>
                  <a:pt x="751" y="3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383838"/>
              </a:solidFill>
              <a:latin typeface="Calibri"/>
            </a:endParaRPr>
          </a:p>
        </p:txBody>
      </p:sp>
      <p:sp>
        <p:nvSpPr>
          <p:cNvPr id="21" name="Freeform 13"/>
          <p:cNvSpPr>
            <a:spLocks/>
          </p:cNvSpPr>
          <p:nvPr/>
        </p:nvSpPr>
        <p:spPr bwMode="auto">
          <a:xfrm>
            <a:off x="5904114" y="3164891"/>
            <a:ext cx="2001589" cy="1237976"/>
          </a:xfrm>
          <a:custGeom>
            <a:avLst/>
            <a:gdLst/>
            <a:ahLst/>
            <a:cxnLst>
              <a:cxn ang="0">
                <a:pos x="0" y="495"/>
              </a:cxn>
              <a:cxn ang="0">
                <a:pos x="879" y="495"/>
              </a:cxn>
              <a:cxn ang="0">
                <a:pos x="879" y="490"/>
              </a:cxn>
              <a:cxn ang="0">
                <a:pos x="725" y="0"/>
              </a:cxn>
              <a:cxn ang="0">
                <a:pos x="0" y="495"/>
              </a:cxn>
            </a:cxnLst>
            <a:rect l="0" t="0" r="r" b="b"/>
            <a:pathLst>
              <a:path w="879" h="495">
                <a:moveTo>
                  <a:pt x="0" y="495"/>
                </a:moveTo>
                <a:cubicBezTo>
                  <a:pt x="879" y="495"/>
                  <a:pt x="879" y="495"/>
                  <a:pt x="879" y="495"/>
                </a:cubicBezTo>
                <a:cubicBezTo>
                  <a:pt x="879" y="493"/>
                  <a:pt x="879" y="492"/>
                  <a:pt x="879" y="490"/>
                </a:cubicBezTo>
                <a:cubicBezTo>
                  <a:pt x="879" y="309"/>
                  <a:pt x="822" y="141"/>
                  <a:pt x="725" y="0"/>
                </a:cubicBezTo>
                <a:lnTo>
                  <a:pt x="0" y="49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383838"/>
              </a:solidFill>
              <a:latin typeface="Calibri"/>
            </a:endParaRPr>
          </a:p>
        </p:txBody>
      </p:sp>
      <p:sp>
        <p:nvSpPr>
          <p:cNvPr id="24" name="Freeform 14"/>
          <p:cNvSpPr>
            <a:spLocks/>
          </p:cNvSpPr>
          <p:nvPr/>
        </p:nvSpPr>
        <p:spPr bwMode="auto">
          <a:xfrm>
            <a:off x="4680699" y="3436232"/>
            <a:ext cx="2114887" cy="1196825"/>
          </a:xfrm>
          <a:custGeom>
            <a:avLst/>
            <a:gdLst/>
            <a:ahLst/>
            <a:cxnLst>
              <a:cxn ang="0">
                <a:pos x="1259" y="645"/>
              </a:cxn>
              <a:cxn ang="0">
                <a:pos x="629" y="0"/>
              </a:cxn>
              <a:cxn ang="0">
                <a:pos x="0" y="645"/>
              </a:cxn>
              <a:cxn ang="0">
                <a:pos x="0" y="649"/>
              </a:cxn>
              <a:cxn ang="0">
                <a:pos x="1259" y="649"/>
              </a:cxn>
              <a:cxn ang="0">
                <a:pos x="1259" y="645"/>
              </a:cxn>
            </a:cxnLst>
            <a:rect l="0" t="0" r="r" b="b"/>
            <a:pathLst>
              <a:path w="1259" h="649">
                <a:moveTo>
                  <a:pt x="1259" y="645"/>
                </a:moveTo>
                <a:cubicBezTo>
                  <a:pt x="1259" y="289"/>
                  <a:pt x="977" y="0"/>
                  <a:pt x="629" y="0"/>
                </a:cubicBezTo>
                <a:cubicBezTo>
                  <a:pt x="282" y="0"/>
                  <a:pt x="0" y="289"/>
                  <a:pt x="0" y="645"/>
                </a:cubicBezTo>
                <a:cubicBezTo>
                  <a:pt x="0" y="646"/>
                  <a:pt x="0" y="647"/>
                  <a:pt x="0" y="649"/>
                </a:cubicBezTo>
                <a:cubicBezTo>
                  <a:pt x="1259" y="649"/>
                  <a:pt x="1259" y="649"/>
                  <a:pt x="1259" y="649"/>
                </a:cubicBezTo>
                <a:cubicBezTo>
                  <a:pt x="1259" y="647"/>
                  <a:pt x="1259" y="646"/>
                  <a:pt x="1259" y="64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rgbClr val="383838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014688" y="3723878"/>
            <a:ext cx="1457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endParaRPr lang="en-US" altLang="zh-CN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创新点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14414" y="37838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自拍签到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15049" y="3787974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在线测评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64509" y="28450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课程讨论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16845" y="2669585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上网流量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54692" y="2945614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课程作业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379588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课程作业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437839" y="379588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上网流量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91880" y="379588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课程讨论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91880" y="3817372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在线测评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57919" y="2931790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上网流量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157919" y="295327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课程讨论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157919" y="2931790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在线测评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181015" y="2945614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拍签到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12426" y="2657952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课程讨论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220072" y="2665244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在线测评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207065" y="2658837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拍签到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196897" y="2658837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课程作业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283972" y="28450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在线测评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73831" y="28450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拍签到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283972" y="28450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课程作业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83972" y="2845079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上网流量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838984" y="379588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拍签到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815811" y="378809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课程作业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815810" y="3795886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上网流量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15048" y="3787974"/>
            <a:ext cx="106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课程讨论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87561" y="1050290"/>
            <a:ext cx="1972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让上课不再严肃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679418" y="1050290"/>
            <a:ext cx="2700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随时随地查看作业通知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42383" y="917307"/>
            <a:ext cx="292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一键查询  妈妈再也不用担心我的流量用超啦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615553" y="1061176"/>
            <a:ext cx="1972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师生交流更专注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644754" y="1048696"/>
            <a:ext cx="230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随时巩固基础知识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55576" y="92566"/>
            <a:ext cx="1878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项目创新点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490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5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00"/>
                            </p:stCondLst>
                            <p:childTnLst>
                              <p:par>
                                <p:cTn id="14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00"/>
                            </p:stCondLst>
                            <p:childTnLst>
                              <p:par>
                                <p:cTn id="16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9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500"/>
                            </p:stCondLst>
                            <p:childTnLst>
                              <p:par>
                                <p:cTn id="20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 animBg="1"/>
      <p:bldP spid="15" grpId="0" animBg="1"/>
      <p:bldP spid="18" grpId="0" animBg="1"/>
      <p:bldP spid="21" grpId="0" animBg="1"/>
      <p:bldP spid="24" grpId="0" animBg="1"/>
      <p:bldP spid="25" grpId="0"/>
      <p:bldP spid="10" grpId="0"/>
      <p:bldP spid="10" grpId="1"/>
      <p:bldP spid="22" grpId="0"/>
      <p:bldP spid="22" grpId="1"/>
      <p:bldP spid="19" grpId="0"/>
      <p:bldP spid="19" grpId="1"/>
      <p:bldP spid="16" grpId="0"/>
      <p:bldP spid="16" grpId="1"/>
      <p:bldP spid="13" grpId="0"/>
      <p:bldP spid="13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2" grpId="0"/>
      <p:bldP spid="32" grpId="1"/>
      <p:bldP spid="33" grpId="0"/>
      <p:bldP spid="33" grpId="1"/>
      <p:bldP spid="34" grpId="0"/>
      <p:bldP spid="34" grpId="1"/>
      <p:bldP spid="35" grpId="0"/>
      <p:bldP spid="36" grpId="0"/>
      <p:bldP spid="36" grpId="1"/>
      <p:bldP spid="37" grpId="0"/>
      <p:bldP spid="37" grpId="1"/>
      <p:bldP spid="38" grpId="0"/>
      <p:bldP spid="38" grpId="1"/>
      <p:bldP spid="39" grpId="0"/>
      <p:bldP spid="40" grpId="0"/>
      <p:bldP spid="40" grpId="1"/>
      <p:bldP spid="41" grpId="0"/>
      <p:bldP spid="41" grpId="1"/>
      <p:bldP spid="42" grpId="0"/>
      <p:bldP spid="42" grpId="1"/>
      <p:bldP spid="43" grpId="0"/>
      <p:bldP spid="44" grpId="0"/>
      <p:bldP spid="44" grpId="1"/>
      <p:bldP spid="45" grpId="0"/>
      <p:bldP spid="45" grpId="1"/>
      <p:bldP spid="46" grpId="0"/>
      <p:bldP spid="46" grpId="1"/>
      <p:bldP spid="47" grpId="0"/>
      <p:bldP spid="2" grpId="0"/>
      <p:bldP spid="2" grpId="1"/>
      <p:bldP spid="53" grpId="0"/>
      <p:bldP spid="53" grpId="1"/>
      <p:bldP spid="54" grpId="0"/>
      <p:bldP spid="54" grpId="1"/>
      <p:bldP spid="55" grpId="0"/>
      <p:bldP spid="55" grpId="1"/>
      <p:bldP spid="5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4"/>
          <p:cNvSpPr txBox="1">
            <a:spLocks/>
          </p:cNvSpPr>
          <p:nvPr/>
        </p:nvSpPr>
        <p:spPr>
          <a:xfrm>
            <a:off x="2065743" y="1131590"/>
            <a:ext cx="2286000" cy="27597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1143000" indent="-1143000" algn="r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 typeface="Arial" panose="020B0604020202020204" pitchFamily="34" charset="0"/>
              <a:buNone/>
              <a:defRPr lang="zh-CN" altLang="en-US" sz="23900" b="1" i="1" kern="1200" baseline="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357188" indent="-28575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Char char=" "/>
              <a:defRPr sz="16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lang="en-US" altLang="en-US" sz="18500" noProof="0" dirty="0" smtClean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5400000" scaled="0"/>
                </a:gradFill>
              </a:rPr>
              <a:t>4</a:t>
            </a:r>
            <a:endParaRPr kumimoji="0" lang="en-US" altLang="en-US" sz="18500" b="1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5400000" scaled="0"/>
              </a:gra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  <p:sp>
        <p:nvSpPr>
          <p:cNvPr id="3" name="标题 5"/>
          <p:cNvSpPr txBox="1">
            <a:spLocks/>
          </p:cNvSpPr>
          <p:nvPr/>
        </p:nvSpPr>
        <p:spPr>
          <a:xfrm>
            <a:off x="3770943" y="2828334"/>
            <a:ext cx="3681377" cy="609599"/>
          </a:xfrm>
          <a:prstGeom prst="roundRect">
            <a:avLst>
              <a:gd name="adj" fmla="val 50000"/>
            </a:avLst>
          </a:prstGeom>
          <a:noFill/>
          <a:ln w="12700">
            <a:gradFill>
              <a:gsLst>
                <a:gs pos="0">
                  <a:srgbClr val="00A1C7"/>
                </a:gs>
                <a:gs pos="100000">
                  <a:srgbClr val="A3C902"/>
                </a:gs>
              </a:gsLst>
              <a:lin ang="7800000" scaled="0"/>
            </a:gra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6600000" scaled="0"/>
                </a:gradFill>
                <a:latin typeface="幼圆" panose="02010509060101010101" pitchFamily="49" charset="-122"/>
                <a:ea typeface="幼圆" panose="02010509060101010101" pitchFamily="49" charset="-122"/>
                <a:cs typeface="+mj-cs"/>
              </a:defRPr>
            </a:lvl1pPr>
          </a:lstStyle>
          <a:p>
            <a:pPr lvl="0">
              <a:defRPr/>
            </a:pPr>
            <a:r>
              <a:rPr lang="zh-CN" altLang="en-US" sz="3600" spc="600" dirty="0" smtClean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6600000" scaled="0"/>
                </a:gradFill>
              </a:rPr>
              <a:t> 平台推广</a:t>
            </a:r>
            <a:endParaRPr lang="zh-CN" altLang="en-US" sz="3600" spc="600" dirty="0"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6600000" scaled="0"/>
              </a:gradFill>
            </a:endParaRPr>
          </a:p>
        </p:txBody>
      </p:sp>
      <p:sp>
        <p:nvSpPr>
          <p:cNvPr id="4" name="文本占位符 6"/>
          <p:cNvSpPr txBox="1">
            <a:spLocks/>
          </p:cNvSpPr>
          <p:nvPr/>
        </p:nvSpPr>
        <p:spPr>
          <a:xfrm>
            <a:off x="2678610" y="2312267"/>
            <a:ext cx="3137264" cy="398372"/>
          </a:xfrm>
          <a:prstGeom prst="rect">
            <a:avLst/>
          </a:prstGeom>
          <a:solidFill>
            <a:srgbClr val="EEECE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Tx/>
              <a:buNone/>
              <a:defRPr sz="1600" b="1" kern="1200" baseline="0">
                <a:solidFill>
                  <a:schemeClr val="accent1"/>
                </a:soli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zh-CN" dirty="0">
                <a:solidFill>
                  <a:srgbClr val="A3C902"/>
                </a:solidFill>
              </a:rPr>
              <a:t>Platform promotion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A3C902"/>
              </a:soli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874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308321" y="914401"/>
            <a:ext cx="1322497" cy="1534457"/>
            <a:chOff x="6308321" y="914401"/>
            <a:chExt cx="1322497" cy="1534457"/>
          </a:xfrm>
        </p:grpSpPr>
        <p:grpSp>
          <p:nvGrpSpPr>
            <p:cNvPr id="3" name="组合 7"/>
            <p:cNvGrpSpPr>
              <a:grpSpLocks/>
            </p:cNvGrpSpPr>
            <p:nvPr/>
          </p:nvGrpSpPr>
          <p:grpSpPr bwMode="auto">
            <a:xfrm rot="16200000">
              <a:off x="6202341" y="1020381"/>
              <a:ext cx="1534457" cy="1322497"/>
              <a:chOff x="2447765" y="1124744"/>
              <a:chExt cx="2232249" cy="1924353"/>
            </a:xfrm>
          </p:grpSpPr>
          <p:sp>
            <p:nvSpPr>
              <p:cNvPr id="8" name="六边形 7"/>
              <p:cNvSpPr>
                <a:spLocks noChangeArrowheads="1"/>
              </p:cNvSpPr>
              <p:nvPr/>
            </p:nvSpPr>
            <p:spPr bwMode="auto">
              <a:xfrm>
                <a:off x="2447765" y="1124744"/>
                <a:ext cx="2232249" cy="1924353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eaVert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" name="椭圆​​ 40"/>
              <p:cNvSpPr>
                <a:spLocks noChangeArrowheads="1"/>
              </p:cNvSpPr>
              <p:nvPr/>
            </p:nvSpPr>
            <p:spPr bwMode="auto">
              <a:xfrm>
                <a:off x="2697308" y="1220341"/>
                <a:ext cx="1733158" cy="1733158"/>
              </a:xfrm>
              <a:prstGeom prst="ellipse">
                <a:avLst/>
              </a:prstGeom>
              <a:solidFill>
                <a:schemeClr val="accent3"/>
              </a:solidFill>
              <a:ln w="38100" algn="ctr">
                <a:solidFill>
                  <a:schemeClr val="bg1"/>
                </a:solidFill>
                <a:round/>
                <a:headEnd/>
                <a:tailEnd/>
              </a:ln>
              <a:effectLst/>
            </p:spPr>
            <p:txBody>
              <a:bodyPr vert="eaVert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4" name="TextBox 8"/>
            <p:cNvSpPr txBox="1">
              <a:spLocks noChangeArrowheads="1"/>
            </p:cNvSpPr>
            <p:nvPr/>
          </p:nvSpPr>
          <p:spPr bwMode="auto">
            <a:xfrm>
              <a:off x="6415832" y="1697989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本校巩固</a:t>
              </a:r>
              <a:endPara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Group 30"/>
            <p:cNvGrpSpPr>
              <a:grpSpLocks/>
            </p:cNvGrpSpPr>
            <p:nvPr/>
          </p:nvGrpSpPr>
          <p:grpSpPr bwMode="auto">
            <a:xfrm>
              <a:off x="6769206" y="1216269"/>
              <a:ext cx="400722" cy="367616"/>
              <a:chOff x="3422" y="1347"/>
              <a:chExt cx="330" cy="313"/>
            </a:xfrm>
            <a:solidFill>
              <a:schemeClr val="bg1"/>
            </a:solidFill>
          </p:grpSpPr>
          <p:sp>
            <p:nvSpPr>
              <p:cNvPr id="6" name="AutoShape 31"/>
              <p:cNvSpPr>
                <a:spLocks noChangeArrowheads="1"/>
              </p:cNvSpPr>
              <p:nvPr/>
            </p:nvSpPr>
            <p:spPr bwMode="gray">
              <a:xfrm>
                <a:off x="3422" y="1411"/>
                <a:ext cx="330" cy="249"/>
              </a:xfrm>
              <a:prstGeom prst="roundRect">
                <a:avLst>
                  <a:gd name="adj" fmla="val 16667"/>
                </a:avLst>
              </a:prstGeom>
              <a:grpFill/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7" name="AutoShape 32"/>
              <p:cNvSpPr>
                <a:spLocks noChangeArrowheads="1"/>
              </p:cNvSpPr>
              <p:nvPr/>
            </p:nvSpPr>
            <p:spPr bwMode="gray">
              <a:xfrm>
                <a:off x="3522" y="1347"/>
                <a:ext cx="122" cy="11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64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399"/>
                      <a:pt x="16199" y="7817"/>
                      <a:pt x="16200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lnTo>
                      <a:pt x="5400" y="10800"/>
                    </a:lnTo>
                    <a:close/>
                  </a:path>
                </a:pathLst>
              </a:custGeom>
              <a:grpFill/>
              <a:ln w="25400" algn="ctr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2072079" y="2251151"/>
            <a:ext cx="4890364" cy="228143"/>
            <a:chOff x="2072079" y="2251151"/>
            <a:chExt cx="4890364" cy="228143"/>
          </a:xfrm>
        </p:grpSpPr>
        <p:cxnSp>
          <p:nvCxnSpPr>
            <p:cNvPr id="11" name="直接连接符​​ 10"/>
            <p:cNvCxnSpPr/>
            <p:nvPr/>
          </p:nvCxnSpPr>
          <p:spPr bwMode="auto">
            <a:xfrm>
              <a:off x="3565999" y="2462712"/>
              <a:ext cx="3396444" cy="16582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​​ 13"/>
            <p:cNvSpPr/>
            <p:nvPr/>
          </p:nvSpPr>
          <p:spPr bwMode="auto">
            <a:xfrm>
              <a:off x="2072079" y="2251151"/>
              <a:ext cx="1793388" cy="21683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zh-CN" altLang="en-US" sz="16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业务拓展</a:t>
              </a:r>
              <a:endPara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962442" y="2080230"/>
            <a:ext cx="1322719" cy="1534457"/>
            <a:chOff x="6962442" y="2080230"/>
            <a:chExt cx="1322719" cy="1534457"/>
          </a:xfrm>
        </p:grpSpPr>
        <p:grpSp>
          <p:nvGrpSpPr>
            <p:cNvPr id="14" name="组合 11"/>
            <p:cNvGrpSpPr>
              <a:grpSpLocks/>
            </p:cNvGrpSpPr>
            <p:nvPr/>
          </p:nvGrpSpPr>
          <p:grpSpPr bwMode="auto">
            <a:xfrm rot="16200000">
              <a:off x="6856573" y="2186099"/>
              <a:ext cx="1534457" cy="1322719"/>
              <a:chOff x="2447764" y="1124448"/>
              <a:chExt cx="2232248" cy="1924647"/>
            </a:xfrm>
          </p:grpSpPr>
          <p:sp>
            <p:nvSpPr>
              <p:cNvPr id="24" name="六边形 23"/>
              <p:cNvSpPr/>
              <p:nvPr/>
            </p:nvSpPr>
            <p:spPr>
              <a:xfrm>
                <a:off x="2447764" y="1124448"/>
                <a:ext cx="2232248" cy="1924647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5" name="椭圆​​ 38"/>
              <p:cNvSpPr/>
              <p:nvPr/>
            </p:nvSpPr>
            <p:spPr>
              <a:xfrm>
                <a:off x="2696412" y="1220958"/>
                <a:ext cx="1734956" cy="1731626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/>
              </a:p>
            </p:txBody>
          </p:sp>
        </p:grpSp>
        <p:sp>
          <p:nvSpPr>
            <p:cNvPr id="15" name="TextBox 12"/>
            <p:cNvSpPr txBox="1">
              <a:spLocks noChangeArrowheads="1"/>
            </p:cNvSpPr>
            <p:nvPr/>
          </p:nvSpPr>
          <p:spPr bwMode="auto">
            <a:xfrm>
              <a:off x="7071313" y="2881311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业务拓展</a:t>
              </a:r>
              <a:endPara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429961" y="2424344"/>
              <a:ext cx="409439" cy="399690"/>
              <a:chOff x="7429961" y="2424344"/>
              <a:chExt cx="409439" cy="399690"/>
            </a:xfrm>
          </p:grpSpPr>
          <p:sp>
            <p:nvSpPr>
              <p:cNvPr id="17" name="Oval 15"/>
              <p:cNvSpPr>
                <a:spLocks noChangeArrowheads="1"/>
              </p:cNvSpPr>
              <p:nvPr/>
            </p:nvSpPr>
            <p:spPr bwMode="gray">
              <a:xfrm>
                <a:off x="7429961" y="2424344"/>
                <a:ext cx="409439" cy="396971"/>
              </a:xfrm>
              <a:prstGeom prst="ellipse">
                <a:avLst/>
              </a:prstGeom>
              <a:noFill/>
              <a:ln w="25400" algn="ctr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18" name="Line 16"/>
              <p:cNvSpPr>
                <a:spLocks noChangeShapeType="1"/>
              </p:cNvSpPr>
              <p:nvPr/>
            </p:nvSpPr>
            <p:spPr bwMode="gray">
              <a:xfrm>
                <a:off x="7636083" y="2424344"/>
                <a:ext cx="0" cy="394252"/>
              </a:xfrm>
              <a:prstGeom prst="line">
                <a:avLst/>
              </a:pr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Line 17"/>
              <p:cNvSpPr>
                <a:spLocks noChangeShapeType="1"/>
              </p:cNvSpPr>
              <p:nvPr/>
            </p:nvSpPr>
            <p:spPr bwMode="gray">
              <a:xfrm>
                <a:off x="7429961" y="2621470"/>
                <a:ext cx="409439" cy="0"/>
              </a:xfrm>
              <a:prstGeom prst="line">
                <a:avLst/>
              </a:pr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gray">
              <a:xfrm>
                <a:off x="7663659" y="2427063"/>
                <a:ext cx="85066" cy="391533"/>
              </a:xfrm>
              <a:custGeom>
                <a:avLst/>
                <a:gdLst>
                  <a:gd name="T0" fmla="*/ 0 w 182"/>
                  <a:gd name="T1" fmla="*/ 0 h 864"/>
                  <a:gd name="T2" fmla="*/ 105869 w 182"/>
                  <a:gd name="T3" fmla="*/ 245279 h 864"/>
                  <a:gd name="T4" fmla="*/ 3490 w 182"/>
                  <a:gd name="T5" fmla="*/ 487174 h 864"/>
                  <a:gd name="T6" fmla="*/ 0 60000 65536"/>
                  <a:gd name="T7" fmla="*/ 0 60000 65536"/>
                  <a:gd name="T8" fmla="*/ 0 60000 65536"/>
                  <a:gd name="T9" fmla="*/ 0 w 182"/>
                  <a:gd name="T10" fmla="*/ 0 h 864"/>
                  <a:gd name="T11" fmla="*/ 182 w 182"/>
                  <a:gd name="T12" fmla="*/ 864 h 86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2" h="864">
                    <a:moveTo>
                      <a:pt x="0" y="0"/>
                    </a:moveTo>
                    <a:cubicBezTo>
                      <a:pt x="59" y="89"/>
                      <a:pt x="182" y="177"/>
                      <a:pt x="182" y="435"/>
                    </a:cubicBezTo>
                    <a:cubicBezTo>
                      <a:pt x="182" y="693"/>
                      <a:pt x="70" y="800"/>
                      <a:pt x="6" y="864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gray">
              <a:xfrm>
                <a:off x="7524842" y="2429782"/>
                <a:ext cx="92077" cy="394252"/>
              </a:xfrm>
              <a:custGeom>
                <a:avLst/>
                <a:gdLst>
                  <a:gd name="T0" fmla="*/ 97143 w 197"/>
                  <a:gd name="T1" fmla="*/ 0 h 870"/>
                  <a:gd name="T2" fmla="*/ 0 w 197"/>
                  <a:gd name="T3" fmla="*/ 245842 h 870"/>
                  <a:gd name="T4" fmla="*/ 114594 w 197"/>
                  <a:gd name="T5" fmla="*/ 490557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gray">
              <a:xfrm rot="5400000">
                <a:off x="7603242" y="2583743"/>
                <a:ext cx="51661" cy="305210"/>
              </a:xfrm>
              <a:custGeom>
                <a:avLst/>
                <a:gdLst>
                  <a:gd name="T0" fmla="*/ 10441 w 197"/>
                  <a:gd name="T1" fmla="*/ 0 h 870"/>
                  <a:gd name="T2" fmla="*/ 0 w 197"/>
                  <a:gd name="T3" fmla="*/ 80336 h 870"/>
                  <a:gd name="T4" fmla="*/ 12399 w 197"/>
                  <a:gd name="T5" fmla="*/ 160671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Freeform 21"/>
              <p:cNvSpPr>
                <a:spLocks/>
              </p:cNvSpPr>
              <p:nvPr/>
            </p:nvSpPr>
            <p:spPr bwMode="gray">
              <a:xfrm rot="16200000" flipV="1">
                <a:off x="7606980" y="2355801"/>
                <a:ext cx="51661" cy="305210"/>
              </a:xfrm>
              <a:custGeom>
                <a:avLst/>
                <a:gdLst>
                  <a:gd name="T0" fmla="*/ 10441 w 197"/>
                  <a:gd name="T1" fmla="*/ 0 h 870"/>
                  <a:gd name="T2" fmla="*/ 0 w 197"/>
                  <a:gd name="T3" fmla="*/ 80336 h 870"/>
                  <a:gd name="T4" fmla="*/ 12399 w 197"/>
                  <a:gd name="T5" fmla="*/ 160671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1421561" y="3428284"/>
            <a:ext cx="4890363" cy="216839"/>
            <a:chOff x="1421561" y="3428284"/>
            <a:chExt cx="4890363" cy="216839"/>
          </a:xfrm>
        </p:grpSpPr>
        <p:cxnSp>
          <p:nvCxnSpPr>
            <p:cNvPr id="27" name="直接连接符​​ 14"/>
            <p:cNvCxnSpPr/>
            <p:nvPr/>
          </p:nvCxnSpPr>
          <p:spPr bwMode="auto">
            <a:xfrm flipV="1">
              <a:off x="2463850" y="3638259"/>
              <a:ext cx="3848074" cy="2551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​​ 17"/>
            <p:cNvSpPr/>
            <p:nvPr/>
          </p:nvSpPr>
          <p:spPr bwMode="auto">
            <a:xfrm>
              <a:off x="1421561" y="3428284"/>
              <a:ext cx="1793388" cy="216839"/>
            </a:xfrm>
            <a:prstGeom prst="rect">
              <a:avLst/>
            </a:prstGeom>
            <a:solidFill>
              <a:schemeClr val="accent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zh-CN" altLang="en-US" sz="1600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外校合作</a:t>
              </a:r>
              <a:endPara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311924" y="3243509"/>
            <a:ext cx="1322719" cy="1534457"/>
            <a:chOff x="6311924" y="3243509"/>
            <a:chExt cx="1322719" cy="1534457"/>
          </a:xfrm>
        </p:grpSpPr>
        <p:grpSp>
          <p:nvGrpSpPr>
            <p:cNvPr id="30" name="组合 15"/>
            <p:cNvGrpSpPr>
              <a:grpSpLocks/>
            </p:cNvGrpSpPr>
            <p:nvPr/>
          </p:nvGrpSpPr>
          <p:grpSpPr bwMode="auto">
            <a:xfrm rot="16200000">
              <a:off x="6206055" y="3349378"/>
              <a:ext cx="1534457" cy="1322719"/>
              <a:chOff x="2447765" y="1124448"/>
              <a:chExt cx="2232248" cy="1924647"/>
            </a:xfrm>
          </p:grpSpPr>
          <p:sp>
            <p:nvSpPr>
              <p:cNvPr id="39" name="六边形 38"/>
              <p:cNvSpPr/>
              <p:nvPr/>
            </p:nvSpPr>
            <p:spPr>
              <a:xfrm>
                <a:off x="2447765" y="1124448"/>
                <a:ext cx="2232248" cy="1924647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40" name="椭圆​​ 36"/>
              <p:cNvSpPr/>
              <p:nvPr/>
            </p:nvSpPr>
            <p:spPr>
              <a:xfrm>
                <a:off x="2696411" y="1220958"/>
                <a:ext cx="1734956" cy="173162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/>
              </a:p>
            </p:txBody>
          </p:sp>
        </p:grpSp>
        <p:sp>
          <p:nvSpPr>
            <p:cNvPr id="31" name="TextBox 16"/>
            <p:cNvSpPr txBox="1">
              <a:spLocks noChangeArrowheads="1"/>
            </p:cNvSpPr>
            <p:nvPr/>
          </p:nvSpPr>
          <p:spPr bwMode="auto">
            <a:xfrm>
              <a:off x="6412952" y="4048902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外校合作</a:t>
              </a:r>
              <a:endPara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2" name="Group 22"/>
            <p:cNvGrpSpPr>
              <a:grpSpLocks/>
            </p:cNvGrpSpPr>
            <p:nvPr/>
          </p:nvGrpSpPr>
          <p:grpSpPr bwMode="auto">
            <a:xfrm>
              <a:off x="6801870" y="3629309"/>
              <a:ext cx="355926" cy="300767"/>
              <a:chOff x="2640" y="3304"/>
              <a:chExt cx="294" cy="256"/>
            </a:xfrm>
            <a:noFill/>
          </p:grpSpPr>
          <p:sp>
            <p:nvSpPr>
              <p:cNvPr id="33" name="AutoShape 23"/>
              <p:cNvSpPr>
                <a:spLocks noChangeArrowheads="1"/>
              </p:cNvSpPr>
              <p:nvPr/>
            </p:nvSpPr>
            <p:spPr bwMode="gray">
              <a:xfrm>
                <a:off x="2700" y="3304"/>
                <a:ext cx="176" cy="176"/>
              </a:xfrm>
              <a:prstGeom prst="roundRect">
                <a:avLst>
                  <a:gd name="adj" fmla="val 6250"/>
                </a:avLst>
              </a:prstGeom>
              <a:grpFill/>
              <a:ln w="25400" algn="ctr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34" name="AutoShape 24"/>
              <p:cNvSpPr>
                <a:spLocks noChangeArrowheads="1"/>
              </p:cNvSpPr>
              <p:nvPr/>
            </p:nvSpPr>
            <p:spPr bwMode="gray">
              <a:xfrm>
                <a:off x="2640" y="3482"/>
                <a:ext cx="294" cy="78"/>
              </a:xfrm>
              <a:prstGeom prst="roundRect">
                <a:avLst>
                  <a:gd name="adj" fmla="val 16667"/>
                </a:avLst>
              </a:prstGeom>
              <a:grpFill/>
              <a:ln w="25400" algn="ctr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35" name="Line 25"/>
              <p:cNvSpPr>
                <a:spLocks noChangeShapeType="1"/>
              </p:cNvSpPr>
              <p:nvPr/>
            </p:nvSpPr>
            <p:spPr bwMode="gray">
              <a:xfrm flipH="1">
                <a:off x="2847" y="3517"/>
                <a:ext cx="45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" name="Line 26"/>
              <p:cNvSpPr>
                <a:spLocks noChangeShapeType="1"/>
              </p:cNvSpPr>
              <p:nvPr/>
            </p:nvSpPr>
            <p:spPr bwMode="gray">
              <a:xfrm flipH="1">
                <a:off x="2759" y="3359"/>
                <a:ext cx="73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Line 27"/>
              <p:cNvSpPr>
                <a:spLocks noChangeShapeType="1"/>
              </p:cNvSpPr>
              <p:nvPr/>
            </p:nvSpPr>
            <p:spPr bwMode="gray">
              <a:xfrm flipH="1">
                <a:off x="2787" y="3385"/>
                <a:ext cx="45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" name="Line 28"/>
              <p:cNvSpPr>
                <a:spLocks noChangeShapeType="1"/>
              </p:cNvSpPr>
              <p:nvPr/>
            </p:nvSpPr>
            <p:spPr bwMode="gray">
              <a:xfrm flipH="1">
                <a:off x="2800" y="3434"/>
                <a:ext cx="32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1" name="TextBox 40"/>
          <p:cNvSpPr txBox="1"/>
          <p:nvPr/>
        </p:nvSpPr>
        <p:spPr>
          <a:xfrm>
            <a:off x="1368721" y="1400077"/>
            <a:ext cx="3964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在本校内推广使用，完善系统功能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047206" y="2553319"/>
            <a:ext cx="4365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学校业务整合，拓展业务内容，开发更多类型的业务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99166" y="3708690"/>
            <a:ext cx="3964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增加宣传获得关注，与外校合作取得业务入驻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411357" y="1099175"/>
            <a:ext cx="4894547" cy="216839"/>
            <a:chOff x="1411357" y="1099175"/>
            <a:chExt cx="4894547" cy="216839"/>
          </a:xfrm>
        </p:grpSpPr>
        <p:cxnSp>
          <p:nvCxnSpPr>
            <p:cNvPr id="45" name="直接连接符​​ 6"/>
            <p:cNvCxnSpPr/>
            <p:nvPr/>
          </p:nvCxnSpPr>
          <p:spPr bwMode="auto">
            <a:xfrm flipV="1">
              <a:off x="2459837" y="1309150"/>
              <a:ext cx="3846067" cy="2551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​​ 9"/>
            <p:cNvSpPr/>
            <p:nvPr/>
          </p:nvSpPr>
          <p:spPr bwMode="auto">
            <a:xfrm>
              <a:off x="1411357" y="1099175"/>
              <a:ext cx="1793388" cy="216839"/>
            </a:xfrm>
            <a:prstGeom prst="rect">
              <a:avLst/>
            </a:prstGeom>
            <a:solidFill>
              <a:schemeClr val="accent2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本校巩固</a:t>
              </a:r>
              <a:endPara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5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8038286" y="1667055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3" name="直接连接符 2"/>
          <p:cNvCxnSpPr/>
          <p:nvPr/>
        </p:nvCxnSpPr>
        <p:spPr>
          <a:xfrm>
            <a:off x="8048624" y="1667055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4" name="直接连接符 3"/>
          <p:cNvCxnSpPr/>
          <p:nvPr/>
        </p:nvCxnSpPr>
        <p:spPr>
          <a:xfrm>
            <a:off x="6956557" y="263968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5" name="直接连接符 4"/>
          <p:cNvCxnSpPr/>
          <p:nvPr/>
        </p:nvCxnSpPr>
        <p:spPr>
          <a:xfrm>
            <a:off x="6966895" y="2639686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6" name="直接连接符 5"/>
          <p:cNvCxnSpPr/>
          <p:nvPr/>
        </p:nvCxnSpPr>
        <p:spPr>
          <a:xfrm>
            <a:off x="5879435" y="361231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7" name="直接连接符 6"/>
          <p:cNvCxnSpPr/>
          <p:nvPr/>
        </p:nvCxnSpPr>
        <p:spPr>
          <a:xfrm>
            <a:off x="5889774" y="3612316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8" name="直接连接符 7"/>
          <p:cNvCxnSpPr/>
          <p:nvPr/>
        </p:nvCxnSpPr>
        <p:spPr>
          <a:xfrm>
            <a:off x="4779464" y="458494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9" name="直接连接符 8"/>
          <p:cNvCxnSpPr/>
          <p:nvPr/>
        </p:nvCxnSpPr>
        <p:spPr>
          <a:xfrm>
            <a:off x="4789803" y="4584946"/>
            <a:ext cx="0" cy="65110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grpSp>
        <p:nvGrpSpPr>
          <p:cNvPr id="10" name="组合 9"/>
          <p:cNvGrpSpPr/>
          <p:nvPr/>
        </p:nvGrpSpPr>
        <p:grpSpPr>
          <a:xfrm>
            <a:off x="8192161" y="945146"/>
            <a:ext cx="719989" cy="769441"/>
            <a:chOff x="8051785" y="944862"/>
            <a:chExt cx="826543" cy="883314"/>
          </a:xfrm>
        </p:grpSpPr>
        <p:sp>
          <p:nvSpPr>
            <p:cNvPr id="11" name="椭圆 10"/>
            <p:cNvSpPr/>
            <p:nvPr/>
          </p:nvSpPr>
          <p:spPr>
            <a:xfrm>
              <a:off x="8051785" y="947066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8139438" y="1034719"/>
              <a:ext cx="651236" cy="651236"/>
            </a:xfrm>
            <a:prstGeom prst="ellipse">
              <a:avLst/>
            </a:prstGeom>
            <a:solidFill>
              <a:schemeClr val="accent2"/>
            </a:solidFill>
            <a:ln w="28575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183451" y="944862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 smtClean="0">
                  <a:solidFill>
                    <a:srgbClr val="BCE8F2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zh-CN" altLang="en-US" sz="4400" b="1" dirty="0">
                <a:solidFill>
                  <a:srgbClr val="BCE8F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63108" y="1091242"/>
            <a:ext cx="6993268" cy="461665"/>
            <a:chOff x="-247122" y="1112579"/>
            <a:chExt cx="8028228" cy="529989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-81793" y="1622341"/>
              <a:ext cx="7862899" cy="0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-247122" y="1112579"/>
              <a:ext cx="6788256" cy="529989"/>
              <a:chOff x="-247122" y="1122739"/>
              <a:chExt cx="6788256" cy="529989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-247122" y="1168906"/>
                <a:ext cx="1293760" cy="4239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6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sz="1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初期战略</a:t>
                </a:r>
                <a:endParaRPr lang="zh-CN" altLang="en-US" sz="1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127649" y="1122739"/>
                <a:ext cx="5413485" cy="529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完善运作机制，保证流程运作正常，稳定初期客户源，加深</a:t>
                </a: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与学校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的合作，着重进行平台宣传。</a:t>
                </a: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7147765" y="1903923"/>
            <a:ext cx="719989" cy="769441"/>
            <a:chOff x="6852825" y="2045531"/>
            <a:chExt cx="826543" cy="883314"/>
          </a:xfrm>
        </p:grpSpPr>
        <p:sp>
          <p:nvSpPr>
            <p:cNvPr id="20" name="椭圆 19"/>
            <p:cNvSpPr/>
            <p:nvPr/>
          </p:nvSpPr>
          <p:spPr>
            <a:xfrm>
              <a:off x="6852825" y="2063640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6940478" y="2151293"/>
              <a:ext cx="651236" cy="651236"/>
            </a:xfrm>
            <a:prstGeom prst="ellipse">
              <a:avLst/>
            </a:prstGeom>
            <a:solidFill>
              <a:schemeClr val="accent2"/>
            </a:solidFill>
            <a:ln w="28575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84492" y="2045531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 smtClean="0">
                  <a:solidFill>
                    <a:srgbClr val="BCE8F2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zh-CN" altLang="en-US" sz="4400" b="1" dirty="0">
                <a:solidFill>
                  <a:srgbClr val="BCE8F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012592" y="2060914"/>
            <a:ext cx="5863664" cy="461665"/>
            <a:chOff x="-190315" y="2225757"/>
            <a:chExt cx="6731450" cy="529988"/>
          </a:xfrm>
        </p:grpSpPr>
        <p:cxnSp>
          <p:nvCxnSpPr>
            <p:cNvPr id="24" name="直接箭头连接符 23"/>
            <p:cNvCxnSpPr/>
            <p:nvPr/>
          </p:nvCxnSpPr>
          <p:spPr>
            <a:xfrm>
              <a:off x="-81793" y="2718598"/>
              <a:ext cx="6622928" cy="27439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/>
            <p:cNvGrpSpPr/>
            <p:nvPr/>
          </p:nvGrpSpPr>
          <p:grpSpPr>
            <a:xfrm>
              <a:off x="-190315" y="2225757"/>
              <a:ext cx="6070131" cy="529988"/>
              <a:chOff x="-190315" y="2246077"/>
              <a:chExt cx="6070131" cy="529988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-190315" y="2292244"/>
                <a:ext cx="1308767" cy="4239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8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稳定战略</a:t>
                </a:r>
                <a:endPara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127648" y="2246077"/>
                <a:ext cx="4752168" cy="529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覆盖</a:t>
                </a:r>
                <a:r>
                  <a:rPr lang="en-US" altLang="zh-CN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985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</a:t>
                </a:r>
                <a:r>
                  <a:rPr lang="en-US" altLang="zh-CN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211</a:t>
                </a: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高校，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聘请专人指导，巩固与</a:t>
                </a: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学校的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合作，拓宽业务面。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6063201" y="2854721"/>
            <a:ext cx="719989" cy="769441"/>
            <a:chOff x="5607753" y="3137044"/>
            <a:chExt cx="826543" cy="883314"/>
          </a:xfrm>
        </p:grpSpPr>
        <p:sp>
          <p:nvSpPr>
            <p:cNvPr id="29" name="椭圆 28"/>
            <p:cNvSpPr/>
            <p:nvPr/>
          </p:nvSpPr>
          <p:spPr>
            <a:xfrm>
              <a:off x="5607753" y="3170764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5695406" y="3258417"/>
              <a:ext cx="651236" cy="651236"/>
            </a:xfrm>
            <a:prstGeom prst="ellipse">
              <a:avLst/>
            </a:prstGeom>
            <a:solidFill>
              <a:schemeClr val="accent2"/>
            </a:solidFill>
            <a:ln w="28575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739420" y="3137044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 smtClean="0">
                  <a:solidFill>
                    <a:srgbClr val="BCE8F2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zh-CN" altLang="en-US" sz="4400" b="1" dirty="0">
                <a:solidFill>
                  <a:srgbClr val="BCE8F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008906" y="3020154"/>
            <a:ext cx="4787229" cy="463797"/>
            <a:chOff x="-194546" y="3326960"/>
            <a:chExt cx="5495709" cy="532436"/>
          </a:xfrm>
        </p:grpSpPr>
        <p:cxnSp>
          <p:nvCxnSpPr>
            <p:cNvPr id="33" name="直接箭头连接符 32"/>
            <p:cNvCxnSpPr/>
            <p:nvPr/>
          </p:nvCxnSpPr>
          <p:spPr>
            <a:xfrm>
              <a:off x="-81794" y="3817703"/>
              <a:ext cx="5382957" cy="41693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组合 33"/>
            <p:cNvGrpSpPr/>
            <p:nvPr/>
          </p:nvGrpSpPr>
          <p:grpSpPr>
            <a:xfrm>
              <a:off x="-194546" y="3326960"/>
              <a:ext cx="4834392" cy="529988"/>
              <a:chOff x="-194546" y="3296480"/>
              <a:chExt cx="4834392" cy="529988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-194546" y="3342645"/>
                <a:ext cx="1308768" cy="4239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8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拓</a:t>
                </a:r>
                <a:r>
                  <a:rPr lang="zh-CN" altLang="en-US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张战略</a:t>
                </a:r>
                <a:endPara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127650" y="3296480"/>
                <a:ext cx="3512196" cy="529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稳定与学校的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合作，在积累了一定资源后，实现与更多</a:t>
                </a: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高校的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合作。</a:t>
                </a: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4978638" y="3838941"/>
            <a:ext cx="719989" cy="769441"/>
            <a:chOff x="4362681" y="4266924"/>
            <a:chExt cx="826543" cy="883314"/>
          </a:xfrm>
          <a:effectLst/>
        </p:grpSpPr>
        <p:sp>
          <p:nvSpPr>
            <p:cNvPr id="38" name="椭圆 37"/>
            <p:cNvSpPr/>
            <p:nvPr/>
          </p:nvSpPr>
          <p:spPr>
            <a:xfrm>
              <a:off x="4362681" y="4300937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4450337" y="4388590"/>
              <a:ext cx="651237" cy="651236"/>
            </a:xfrm>
            <a:prstGeom prst="ellipse">
              <a:avLst/>
            </a:prstGeom>
            <a:solidFill>
              <a:schemeClr val="accent2"/>
            </a:solidFill>
            <a:ln w="28575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898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494348" y="4266924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 smtClean="0">
                  <a:solidFill>
                    <a:srgbClr val="BCE8F2"/>
                  </a:solidFill>
                  <a:latin typeface="Arial" pitchFamily="34" charset="0"/>
                  <a:ea typeface="Arial Unicode MS" pitchFamily="34" charset="-122"/>
                  <a:cs typeface="Arial" pitchFamily="34" charset="0"/>
                </a:rPr>
                <a:t>4</a:t>
              </a:r>
              <a:endParaRPr lang="zh-CN" altLang="en-US" sz="4400" b="1" dirty="0">
                <a:solidFill>
                  <a:srgbClr val="BCE8F2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08906" y="4066816"/>
            <a:ext cx="3707110" cy="389979"/>
            <a:chOff x="-194546" y="4528518"/>
            <a:chExt cx="4255739" cy="447693"/>
          </a:xfrm>
        </p:grpSpPr>
        <p:cxnSp>
          <p:nvCxnSpPr>
            <p:cNvPr id="42" name="直接箭头连接符 41"/>
            <p:cNvCxnSpPr/>
            <p:nvPr/>
          </p:nvCxnSpPr>
          <p:spPr>
            <a:xfrm>
              <a:off x="-103106" y="4976211"/>
              <a:ext cx="4164299" cy="0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/>
            <p:cNvGrpSpPr/>
            <p:nvPr/>
          </p:nvGrpSpPr>
          <p:grpSpPr>
            <a:xfrm>
              <a:off x="-194546" y="4528518"/>
              <a:ext cx="4173074" cy="423991"/>
              <a:chOff x="-194546" y="4498038"/>
              <a:chExt cx="4173074" cy="423991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-194546" y="4498038"/>
                <a:ext cx="1308768" cy="4239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8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深化战略</a:t>
                </a:r>
                <a:endPara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166050" y="4551037"/>
                <a:ext cx="2812478" cy="317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建立品牌</a:t>
                </a: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，扩大辐射领域、地域。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489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9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4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9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2067694"/>
            <a:ext cx="1758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spc="600" dirty="0" smtClean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</a:rPr>
              <a:t>谢谢</a:t>
            </a:r>
            <a:endParaRPr lang="zh-CN" altLang="en-US" sz="4800" spc="600" dirty="0">
              <a:solidFill>
                <a:schemeClr val="bg1"/>
              </a:solidFill>
              <a:latin typeface="方正兰亭粗黑_GBK" pitchFamily="2" charset="-122"/>
              <a:ea typeface="方正兰亭粗黑_GBK" pitchFamily="2" charset="-122"/>
            </a:endParaRPr>
          </a:p>
        </p:txBody>
      </p:sp>
      <p:sp>
        <p:nvSpPr>
          <p:cNvPr id="7" name="矩形 2"/>
          <p:cNvSpPr/>
          <p:nvPr/>
        </p:nvSpPr>
        <p:spPr>
          <a:xfrm rot="5400000">
            <a:off x="-585140" y="2039529"/>
            <a:ext cx="2340562" cy="117028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2"/>
          <p:cNvSpPr/>
          <p:nvPr/>
        </p:nvSpPr>
        <p:spPr>
          <a:xfrm rot="5400000">
            <a:off x="-335752" y="830698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"/>
          <p:cNvSpPr/>
          <p:nvPr/>
        </p:nvSpPr>
        <p:spPr>
          <a:xfrm rot="5400000">
            <a:off x="440446" y="1295374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2"/>
          <p:cNvSpPr/>
          <p:nvPr/>
        </p:nvSpPr>
        <p:spPr>
          <a:xfrm rot="5400000">
            <a:off x="315136" y="117698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2"/>
          <p:cNvSpPr/>
          <p:nvPr/>
        </p:nvSpPr>
        <p:spPr>
          <a:xfrm rot="5400000">
            <a:off x="906560" y="1633477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2"/>
          <p:cNvSpPr/>
          <p:nvPr/>
        </p:nvSpPr>
        <p:spPr>
          <a:xfrm rot="5400000">
            <a:off x="906560" y="2161641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2"/>
          <p:cNvSpPr/>
          <p:nvPr/>
        </p:nvSpPr>
        <p:spPr>
          <a:xfrm rot="5400000">
            <a:off x="440446" y="2097118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2"/>
          <p:cNvSpPr/>
          <p:nvPr/>
        </p:nvSpPr>
        <p:spPr>
          <a:xfrm rot="5400000">
            <a:off x="367402" y="2970980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2"/>
          <p:cNvSpPr/>
          <p:nvPr/>
        </p:nvSpPr>
        <p:spPr>
          <a:xfrm rot="5400000">
            <a:off x="486335" y="3963123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2"/>
          <p:cNvSpPr/>
          <p:nvPr/>
        </p:nvSpPr>
        <p:spPr>
          <a:xfrm rot="5400000">
            <a:off x="-335752" y="4149984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2"/>
          <p:cNvSpPr/>
          <p:nvPr/>
        </p:nvSpPr>
        <p:spPr>
          <a:xfrm rot="5400000">
            <a:off x="486335" y="4623674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2"/>
          <p:cNvSpPr/>
          <p:nvPr/>
        </p:nvSpPr>
        <p:spPr>
          <a:xfrm rot="5400000">
            <a:off x="795492" y="431393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2"/>
          <p:cNvSpPr/>
          <p:nvPr/>
        </p:nvSpPr>
        <p:spPr>
          <a:xfrm rot="5400000">
            <a:off x="1106720" y="4010387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2"/>
          <p:cNvSpPr/>
          <p:nvPr/>
        </p:nvSpPr>
        <p:spPr>
          <a:xfrm rot="5400000">
            <a:off x="1104649" y="3392972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"/>
          <p:cNvSpPr/>
          <p:nvPr/>
        </p:nvSpPr>
        <p:spPr>
          <a:xfrm rot="5400000">
            <a:off x="-233773" y="2840433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"/>
          <p:cNvSpPr/>
          <p:nvPr/>
        </p:nvSpPr>
        <p:spPr>
          <a:xfrm rot="5400000">
            <a:off x="-457281" y="-175093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"/>
          <p:cNvSpPr/>
          <p:nvPr/>
        </p:nvSpPr>
        <p:spPr>
          <a:xfrm rot="5400000">
            <a:off x="151528" y="1207865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"/>
          <p:cNvSpPr/>
          <p:nvPr/>
        </p:nvSpPr>
        <p:spPr>
          <a:xfrm rot="5400000">
            <a:off x="151528" y="2228650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"/>
          <p:cNvSpPr/>
          <p:nvPr/>
        </p:nvSpPr>
        <p:spPr>
          <a:xfrm rot="5400000">
            <a:off x="-75391" y="3569140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"/>
          <p:cNvSpPr/>
          <p:nvPr/>
        </p:nvSpPr>
        <p:spPr>
          <a:xfrm rot="5400000">
            <a:off x="1306481" y="1184509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"/>
          <p:cNvSpPr/>
          <p:nvPr/>
        </p:nvSpPr>
        <p:spPr>
          <a:xfrm rot="5400000">
            <a:off x="-700570" y="776139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 rot="5400000">
            <a:off x="-407031" y="2619045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"/>
          <p:cNvSpPr/>
          <p:nvPr/>
        </p:nvSpPr>
        <p:spPr>
          <a:xfrm rot="5400000">
            <a:off x="361002" y="3725314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"/>
          <p:cNvSpPr/>
          <p:nvPr/>
        </p:nvSpPr>
        <p:spPr>
          <a:xfrm rot="5400000">
            <a:off x="1277524" y="2767053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"/>
          <p:cNvSpPr/>
          <p:nvPr/>
        </p:nvSpPr>
        <p:spPr>
          <a:xfrm rot="5400000">
            <a:off x="1881487" y="2071264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2"/>
          <p:cNvSpPr/>
          <p:nvPr/>
        </p:nvSpPr>
        <p:spPr>
          <a:xfrm rot="5400000">
            <a:off x="1687430" y="2534823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"/>
          <p:cNvSpPr/>
          <p:nvPr/>
        </p:nvSpPr>
        <p:spPr>
          <a:xfrm rot="5400000">
            <a:off x="1501312" y="4232261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2"/>
          <p:cNvSpPr/>
          <p:nvPr/>
        </p:nvSpPr>
        <p:spPr>
          <a:xfrm rot="5400000">
            <a:off x="1164999" y="4749137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2"/>
          <p:cNvSpPr/>
          <p:nvPr/>
        </p:nvSpPr>
        <p:spPr>
          <a:xfrm rot="5400000">
            <a:off x="-470723" y="2255402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2"/>
          <p:cNvSpPr/>
          <p:nvPr/>
        </p:nvSpPr>
        <p:spPr>
          <a:xfrm rot="5400000">
            <a:off x="197724" y="422169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2"/>
          <p:cNvSpPr/>
          <p:nvPr/>
        </p:nvSpPr>
        <p:spPr>
          <a:xfrm rot="5400000">
            <a:off x="176184" y="94056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2"/>
          <p:cNvSpPr/>
          <p:nvPr/>
        </p:nvSpPr>
        <p:spPr>
          <a:xfrm rot="5400000">
            <a:off x="1184628" y="1902050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2"/>
          <p:cNvSpPr/>
          <p:nvPr/>
        </p:nvSpPr>
        <p:spPr>
          <a:xfrm rot="5400000">
            <a:off x="1226534" y="247645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2"/>
          <p:cNvSpPr/>
          <p:nvPr/>
        </p:nvSpPr>
        <p:spPr>
          <a:xfrm rot="16200000">
            <a:off x="7402359" y="1913156"/>
            <a:ext cx="2340562" cy="117028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2"/>
          <p:cNvSpPr/>
          <p:nvPr/>
        </p:nvSpPr>
        <p:spPr>
          <a:xfrm rot="16200000">
            <a:off x="8150524" y="3620765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2"/>
          <p:cNvSpPr/>
          <p:nvPr/>
        </p:nvSpPr>
        <p:spPr>
          <a:xfrm rot="16200000">
            <a:off x="7913119" y="342548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2"/>
          <p:cNvSpPr/>
          <p:nvPr/>
        </p:nvSpPr>
        <p:spPr>
          <a:xfrm rot="16200000">
            <a:off x="7539660" y="4355011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2"/>
          <p:cNvSpPr/>
          <p:nvPr/>
        </p:nvSpPr>
        <p:spPr>
          <a:xfrm rot="16200000">
            <a:off x="7704062" y="3216430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矩形 2"/>
          <p:cNvSpPr/>
          <p:nvPr/>
        </p:nvSpPr>
        <p:spPr>
          <a:xfrm rot="16200000">
            <a:off x="7704062" y="2688266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2"/>
          <p:cNvSpPr/>
          <p:nvPr/>
        </p:nvSpPr>
        <p:spPr>
          <a:xfrm rot="16200000">
            <a:off x="7913119" y="262374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2"/>
          <p:cNvSpPr/>
          <p:nvPr/>
        </p:nvSpPr>
        <p:spPr>
          <a:xfrm rot="16200000">
            <a:off x="7696061" y="1605865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2"/>
          <p:cNvSpPr/>
          <p:nvPr/>
        </p:nvSpPr>
        <p:spPr>
          <a:xfrm rot="16200000">
            <a:off x="8051961" y="85068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2"/>
          <p:cNvSpPr/>
          <p:nvPr/>
        </p:nvSpPr>
        <p:spPr>
          <a:xfrm rot="16200000">
            <a:off x="8150524" y="301479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2"/>
          <p:cNvSpPr/>
          <p:nvPr/>
        </p:nvSpPr>
        <p:spPr>
          <a:xfrm rot="16200000">
            <a:off x="8051961" y="190138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2"/>
          <p:cNvSpPr/>
          <p:nvPr/>
        </p:nvSpPr>
        <p:spPr>
          <a:xfrm rot="16200000">
            <a:off x="7742804" y="49988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2"/>
          <p:cNvSpPr/>
          <p:nvPr/>
        </p:nvSpPr>
        <p:spPr>
          <a:xfrm rot="16200000">
            <a:off x="7439845" y="807552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2"/>
          <p:cNvSpPr/>
          <p:nvPr/>
        </p:nvSpPr>
        <p:spPr>
          <a:xfrm rot="16200000">
            <a:off x="7433647" y="142084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2"/>
          <p:cNvSpPr/>
          <p:nvPr/>
        </p:nvSpPr>
        <p:spPr>
          <a:xfrm rot="16200000">
            <a:off x="8456467" y="1814992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2"/>
          <p:cNvSpPr/>
          <p:nvPr/>
        </p:nvSpPr>
        <p:spPr>
          <a:xfrm rot="16200000">
            <a:off x="7785940" y="4383500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2"/>
          <p:cNvSpPr/>
          <p:nvPr/>
        </p:nvSpPr>
        <p:spPr>
          <a:xfrm rot="16200000">
            <a:off x="8427737" y="36263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2"/>
          <p:cNvSpPr/>
          <p:nvPr/>
        </p:nvSpPr>
        <p:spPr>
          <a:xfrm rot="16200000">
            <a:off x="8427737" y="260560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2"/>
          <p:cNvSpPr/>
          <p:nvPr/>
        </p:nvSpPr>
        <p:spPr>
          <a:xfrm rot="16200000">
            <a:off x="8276086" y="1076191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2"/>
          <p:cNvSpPr/>
          <p:nvPr/>
        </p:nvSpPr>
        <p:spPr>
          <a:xfrm rot="16200000">
            <a:off x="7491229" y="3758765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2"/>
          <p:cNvSpPr/>
          <p:nvPr/>
        </p:nvSpPr>
        <p:spPr>
          <a:xfrm rot="16200000">
            <a:off x="7286929" y="3063551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2"/>
          <p:cNvSpPr/>
          <p:nvPr/>
        </p:nvSpPr>
        <p:spPr>
          <a:xfrm rot="16200000">
            <a:off x="8165890" y="1805786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2"/>
          <p:cNvSpPr/>
          <p:nvPr/>
        </p:nvSpPr>
        <p:spPr>
          <a:xfrm rot="16200000">
            <a:off x="7703908" y="852253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2"/>
          <p:cNvSpPr/>
          <p:nvPr/>
        </p:nvSpPr>
        <p:spPr>
          <a:xfrm rot="16200000">
            <a:off x="7333824" y="2083216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2"/>
          <p:cNvSpPr/>
          <p:nvPr/>
        </p:nvSpPr>
        <p:spPr>
          <a:xfrm rot="16200000">
            <a:off x="6973559" y="2900624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2"/>
          <p:cNvSpPr/>
          <p:nvPr/>
        </p:nvSpPr>
        <p:spPr>
          <a:xfrm rot="16200000">
            <a:off x="7110280" y="2408451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2"/>
          <p:cNvSpPr/>
          <p:nvPr/>
        </p:nvSpPr>
        <p:spPr>
          <a:xfrm rot="16200000">
            <a:off x="7396060" y="760750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2"/>
          <p:cNvSpPr/>
          <p:nvPr/>
        </p:nvSpPr>
        <p:spPr>
          <a:xfrm rot="16200000">
            <a:off x="7563822" y="159758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2"/>
          <p:cNvSpPr/>
          <p:nvPr/>
        </p:nvSpPr>
        <p:spPr>
          <a:xfrm rot="16200000">
            <a:off x="7745609" y="1926117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2"/>
          <p:cNvSpPr/>
          <p:nvPr/>
        </p:nvSpPr>
        <p:spPr>
          <a:xfrm rot="16200000">
            <a:off x="8071565" y="45702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2"/>
          <p:cNvSpPr/>
          <p:nvPr/>
        </p:nvSpPr>
        <p:spPr>
          <a:xfrm rot="16200000">
            <a:off x="8093105" y="373815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2"/>
          <p:cNvSpPr/>
          <p:nvPr/>
        </p:nvSpPr>
        <p:spPr>
          <a:xfrm rot="16200000">
            <a:off x="7444988" y="2956836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2"/>
          <p:cNvSpPr/>
          <p:nvPr/>
        </p:nvSpPr>
        <p:spPr>
          <a:xfrm rot="16200000">
            <a:off x="7670838" y="4745366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2"/>
          <p:cNvSpPr/>
          <p:nvPr/>
        </p:nvSpPr>
        <p:spPr>
          <a:xfrm rot="16200000">
            <a:off x="6602252" y="1252110"/>
            <a:ext cx="221029" cy="11030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2"/>
          <p:cNvSpPr/>
          <p:nvPr/>
        </p:nvSpPr>
        <p:spPr>
          <a:xfrm rot="16200000">
            <a:off x="6789362" y="863370"/>
            <a:ext cx="346918" cy="1731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2"/>
          <p:cNvSpPr/>
          <p:nvPr/>
        </p:nvSpPr>
        <p:spPr>
          <a:xfrm rot="5400000">
            <a:off x="2373847" y="3700779"/>
            <a:ext cx="151366" cy="7554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2"/>
          <p:cNvSpPr/>
          <p:nvPr/>
        </p:nvSpPr>
        <p:spPr>
          <a:xfrm rot="5400000">
            <a:off x="2143823" y="3999344"/>
            <a:ext cx="223729" cy="11165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2"/>
          <p:cNvSpPr/>
          <p:nvPr/>
        </p:nvSpPr>
        <p:spPr>
          <a:xfrm rot="5400000">
            <a:off x="-1099927" y="495165"/>
            <a:ext cx="4399713" cy="219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2"/>
          <p:cNvSpPr/>
          <p:nvPr/>
        </p:nvSpPr>
        <p:spPr>
          <a:xfrm rot="5400000">
            <a:off x="-30904" y="2652057"/>
            <a:ext cx="4777616" cy="238428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矩形 2"/>
          <p:cNvSpPr/>
          <p:nvPr/>
        </p:nvSpPr>
        <p:spPr>
          <a:xfrm rot="5400000">
            <a:off x="1457363" y="816186"/>
            <a:ext cx="2388807" cy="11921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2"/>
          <p:cNvSpPr/>
          <p:nvPr/>
        </p:nvSpPr>
        <p:spPr>
          <a:xfrm rot="5400000">
            <a:off x="1998562" y="2711335"/>
            <a:ext cx="1715572" cy="85778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2"/>
          <p:cNvSpPr/>
          <p:nvPr/>
        </p:nvSpPr>
        <p:spPr>
          <a:xfrm rot="16200000" flipH="1">
            <a:off x="5323893" y="2001827"/>
            <a:ext cx="4052969" cy="202265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2"/>
          <p:cNvSpPr/>
          <p:nvPr/>
        </p:nvSpPr>
        <p:spPr>
          <a:xfrm rot="16200000" flipH="1">
            <a:off x="5176719" y="159301"/>
            <a:ext cx="2384235" cy="118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2"/>
          <p:cNvSpPr/>
          <p:nvPr/>
        </p:nvSpPr>
        <p:spPr>
          <a:xfrm rot="16200000" flipH="1">
            <a:off x="6043364" y="3124096"/>
            <a:ext cx="4399713" cy="219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2"/>
          <p:cNvSpPr/>
          <p:nvPr/>
        </p:nvSpPr>
        <p:spPr>
          <a:xfrm rot="16200000">
            <a:off x="6556517" y="2723944"/>
            <a:ext cx="3610375" cy="180519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A5CB52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2"/>
          <p:cNvSpPr/>
          <p:nvPr/>
        </p:nvSpPr>
        <p:spPr>
          <a:xfrm rot="16200000">
            <a:off x="5068326" y="3336603"/>
            <a:ext cx="940772" cy="47038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A5CB52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17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1500"/>
                            </p:stCondLst>
                            <p:childTnLst>
                              <p:par>
                                <p:cTn id="2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7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3" dur="6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4" dur="6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9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4"/>
          <p:cNvSpPr txBox="1">
            <a:spLocks/>
          </p:cNvSpPr>
          <p:nvPr/>
        </p:nvSpPr>
        <p:spPr>
          <a:xfrm>
            <a:off x="2065743" y="1131590"/>
            <a:ext cx="2286000" cy="27597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1143000" indent="-1143000" algn="r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 typeface="Arial" panose="020B0604020202020204" pitchFamily="34" charset="0"/>
              <a:buNone/>
              <a:defRPr lang="zh-CN" altLang="en-US" sz="23900" b="1" i="1" kern="1200" baseline="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357188" indent="-28575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Char char=" "/>
              <a:defRPr sz="16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8500" b="1" i="1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5400000" scaled="0"/>
                </a:gradFill>
                <a:effectLst/>
                <a:uLnTx/>
                <a:uFillTx/>
                <a:latin typeface="Felix Titling" panose="04060505060202020A04" pitchFamily="82" charset="0"/>
                <a:ea typeface="幼圆" panose="02010509060101010101" pitchFamily="49" charset="-122"/>
              </a:rPr>
              <a:t>1</a:t>
            </a:r>
            <a:endParaRPr kumimoji="0" lang="en-US" altLang="en-US" sz="18500" b="1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5400000" scaled="0"/>
              </a:gra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  <p:sp>
        <p:nvSpPr>
          <p:cNvPr id="3" name="标题 5"/>
          <p:cNvSpPr txBox="1">
            <a:spLocks/>
          </p:cNvSpPr>
          <p:nvPr/>
        </p:nvSpPr>
        <p:spPr>
          <a:xfrm>
            <a:off x="3770943" y="2828334"/>
            <a:ext cx="3681377" cy="609599"/>
          </a:xfrm>
          <a:prstGeom prst="roundRect">
            <a:avLst>
              <a:gd name="adj" fmla="val 50000"/>
            </a:avLst>
          </a:prstGeom>
          <a:noFill/>
          <a:ln w="12700">
            <a:gradFill>
              <a:gsLst>
                <a:gs pos="0">
                  <a:srgbClr val="00A1C7"/>
                </a:gs>
                <a:gs pos="100000">
                  <a:srgbClr val="A3C902"/>
                </a:gs>
              </a:gsLst>
              <a:lin ang="7800000" scaled="0"/>
            </a:gra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6600000" scaled="0"/>
                </a:gradFill>
                <a:latin typeface="幼圆" panose="02010509060101010101" pitchFamily="49" charset="-122"/>
                <a:ea typeface="幼圆" panose="02010509060101010101" pitchFamily="49" charset="-122"/>
                <a:cs typeface="+mj-cs"/>
              </a:defRPr>
            </a:lvl1pPr>
          </a:lstStyle>
          <a:p>
            <a:pPr lvl="0">
              <a:defRPr/>
            </a:pPr>
            <a:r>
              <a:rPr lang="zh-CN" altLang="en-US" sz="3600" spc="600" dirty="0" smtClean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6600000" scaled="0"/>
                </a:gradFill>
              </a:rPr>
              <a:t> 问题分析</a:t>
            </a:r>
            <a:endParaRPr lang="zh-CN" altLang="en-US" sz="3600" spc="600" dirty="0"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6600000" scaled="0"/>
              </a:gradFill>
            </a:endParaRPr>
          </a:p>
        </p:txBody>
      </p:sp>
      <p:sp>
        <p:nvSpPr>
          <p:cNvPr id="4" name="文本占位符 6"/>
          <p:cNvSpPr txBox="1">
            <a:spLocks/>
          </p:cNvSpPr>
          <p:nvPr/>
        </p:nvSpPr>
        <p:spPr>
          <a:xfrm>
            <a:off x="2678610" y="2312267"/>
            <a:ext cx="3137264" cy="398372"/>
          </a:xfrm>
          <a:prstGeom prst="rect">
            <a:avLst/>
          </a:prstGeom>
          <a:solidFill>
            <a:srgbClr val="EEECE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Tx/>
              <a:buNone/>
              <a:defRPr sz="1600" b="1" kern="1200" baseline="0">
                <a:solidFill>
                  <a:schemeClr val="accent1"/>
                </a:soli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zh-CN" dirty="0" err="1">
                <a:solidFill>
                  <a:srgbClr val="A3C902"/>
                </a:solidFill>
              </a:rPr>
              <a:t>problemandTarget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A3C902"/>
              </a:soli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760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" descr="http://himg2.huanqiu.com/attachment2010/2014/1226/2014122601380289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63638"/>
            <a:ext cx="3528392" cy="333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http://himg2.huanqiu.com/attachment2010/2014/1226/20141226013803571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563638"/>
            <a:ext cx="3528392" cy="333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C:\Users\Amose\Documents\Tencent Files\584573453\FileRecv\JF2J_WQ2K{86}KR]B{SMI%U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273" y="1562091"/>
            <a:ext cx="3892783" cy="334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826720" y="2067694"/>
            <a:ext cx="19163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eMarketer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预测在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年中国将有超过半数的用户使用智能手机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6640" y="2124601"/>
            <a:ext cx="28817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年轻人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、高学历、居住在城市的成年人是最早接触智能手机的人群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eMarketer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预测到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91.0%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岁成年人，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89%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岁成年人会拥有智能手机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23396" y="2401599"/>
            <a:ext cx="24482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年调查结果显示，手机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的市场占有率中，手机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和微信遥遥领先，并且有进一步扩大的趋势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635896" y="648990"/>
            <a:ext cx="1873021" cy="482600"/>
            <a:chOff x="3635896" y="648990"/>
            <a:chExt cx="1873021" cy="482600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3635896" y="11315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3635896" y="6489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19"/>
            <p:cNvSpPr txBox="1"/>
            <p:nvPr/>
          </p:nvSpPr>
          <p:spPr>
            <a:xfrm>
              <a:off x="3896843" y="705624"/>
              <a:ext cx="1351127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项目背景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219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/>
      <p:bldP spid="11" grpId="1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635896" y="648990"/>
            <a:ext cx="1873021" cy="482600"/>
            <a:chOff x="3635896" y="648990"/>
            <a:chExt cx="1873021" cy="482600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3635896" y="11315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3635896" y="6489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119"/>
            <p:cNvSpPr txBox="1"/>
            <p:nvPr/>
          </p:nvSpPr>
          <p:spPr>
            <a:xfrm>
              <a:off x="3896843" y="705624"/>
              <a:ext cx="1351127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问题发现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2058830979"/>
              </p:ext>
            </p:extLst>
          </p:nvPr>
        </p:nvGraphicFramePr>
        <p:xfrm>
          <a:off x="2123728" y="1419622"/>
          <a:ext cx="5040560" cy="345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3" name="组合 62"/>
          <p:cNvGrpSpPr/>
          <p:nvPr/>
        </p:nvGrpSpPr>
        <p:grpSpPr>
          <a:xfrm>
            <a:off x="609316" y="1349010"/>
            <a:ext cx="8067140" cy="3599004"/>
            <a:chOff x="609316" y="1275606"/>
            <a:chExt cx="8067140" cy="3599004"/>
          </a:xfrm>
        </p:grpSpPr>
        <p:grpSp>
          <p:nvGrpSpPr>
            <p:cNvPr id="10" name="组合 9"/>
            <p:cNvGrpSpPr/>
            <p:nvPr/>
          </p:nvGrpSpPr>
          <p:grpSpPr>
            <a:xfrm>
              <a:off x="609316" y="1275606"/>
              <a:ext cx="8067140" cy="3599004"/>
              <a:chOff x="609316" y="1275606"/>
              <a:chExt cx="8067140" cy="3599004"/>
            </a:xfrm>
          </p:grpSpPr>
          <p:sp>
            <p:nvSpPr>
              <p:cNvPr id="16" name="Freeform 47"/>
              <p:cNvSpPr>
                <a:spLocks noEditPoints="1"/>
              </p:cNvSpPr>
              <p:nvPr/>
            </p:nvSpPr>
            <p:spPr bwMode="auto">
              <a:xfrm>
                <a:off x="609316" y="1713121"/>
                <a:ext cx="8067140" cy="2722245"/>
              </a:xfrm>
              <a:custGeom>
                <a:avLst/>
                <a:gdLst>
                  <a:gd name="T0" fmla="*/ 3270 w 3426"/>
                  <a:gd name="T1" fmla="*/ 372 h 1232"/>
                  <a:gd name="T2" fmla="*/ 2940 w 3426"/>
                  <a:gd name="T3" fmla="*/ 198 h 1232"/>
                  <a:gd name="T4" fmla="*/ 2612 w 3426"/>
                  <a:gd name="T5" fmla="*/ 158 h 1232"/>
                  <a:gd name="T6" fmla="*/ 2488 w 3426"/>
                  <a:gd name="T7" fmla="*/ 202 h 1232"/>
                  <a:gd name="T8" fmla="*/ 2576 w 3426"/>
                  <a:gd name="T9" fmla="*/ 480 h 1232"/>
                  <a:gd name="T10" fmla="*/ 2412 w 3426"/>
                  <a:gd name="T11" fmla="*/ 606 h 1232"/>
                  <a:gd name="T12" fmla="*/ 2266 w 3426"/>
                  <a:gd name="T13" fmla="*/ 512 h 1232"/>
                  <a:gd name="T14" fmla="*/ 2212 w 3426"/>
                  <a:gd name="T15" fmla="*/ 278 h 1232"/>
                  <a:gd name="T16" fmla="*/ 2092 w 3426"/>
                  <a:gd name="T17" fmla="*/ 76 h 1232"/>
                  <a:gd name="T18" fmla="*/ 2174 w 3426"/>
                  <a:gd name="T19" fmla="*/ 390 h 1232"/>
                  <a:gd name="T20" fmla="*/ 1680 w 3426"/>
                  <a:gd name="T21" fmla="*/ 600 h 1232"/>
                  <a:gd name="T22" fmla="*/ 1660 w 3426"/>
                  <a:gd name="T23" fmla="*/ 380 h 1232"/>
                  <a:gd name="T24" fmla="*/ 1556 w 3426"/>
                  <a:gd name="T25" fmla="*/ 114 h 1232"/>
                  <a:gd name="T26" fmla="*/ 1512 w 3426"/>
                  <a:gd name="T27" fmla="*/ 94 h 1232"/>
                  <a:gd name="T28" fmla="*/ 1584 w 3426"/>
                  <a:gd name="T29" fmla="*/ 468 h 1232"/>
                  <a:gd name="T30" fmla="*/ 958 w 3426"/>
                  <a:gd name="T31" fmla="*/ 488 h 1232"/>
                  <a:gd name="T32" fmla="*/ 900 w 3426"/>
                  <a:gd name="T33" fmla="*/ 266 h 1232"/>
                  <a:gd name="T34" fmla="*/ 786 w 3426"/>
                  <a:gd name="T35" fmla="*/ 76 h 1232"/>
                  <a:gd name="T36" fmla="*/ 872 w 3426"/>
                  <a:gd name="T37" fmla="*/ 418 h 1232"/>
                  <a:gd name="T38" fmla="*/ 762 w 3426"/>
                  <a:gd name="T39" fmla="*/ 572 h 1232"/>
                  <a:gd name="T40" fmla="*/ 566 w 3426"/>
                  <a:gd name="T41" fmla="*/ 500 h 1232"/>
                  <a:gd name="T42" fmla="*/ 362 w 3426"/>
                  <a:gd name="T43" fmla="*/ 278 h 1232"/>
                  <a:gd name="T44" fmla="*/ 194 w 3426"/>
                  <a:gd name="T45" fmla="*/ 134 h 1232"/>
                  <a:gd name="T46" fmla="*/ 0 w 3426"/>
                  <a:gd name="T47" fmla="*/ 96 h 1232"/>
                  <a:gd name="T48" fmla="*/ 192 w 3426"/>
                  <a:gd name="T49" fmla="*/ 328 h 1232"/>
                  <a:gd name="T50" fmla="*/ 264 w 3426"/>
                  <a:gd name="T51" fmla="*/ 608 h 1232"/>
                  <a:gd name="T52" fmla="*/ 216 w 3426"/>
                  <a:gd name="T53" fmla="*/ 880 h 1232"/>
                  <a:gd name="T54" fmla="*/ 92 w 3426"/>
                  <a:gd name="T55" fmla="*/ 1208 h 1232"/>
                  <a:gd name="T56" fmla="*/ 100 w 3426"/>
                  <a:gd name="T57" fmla="*/ 1218 h 1232"/>
                  <a:gd name="T58" fmla="*/ 208 w 3426"/>
                  <a:gd name="T59" fmla="*/ 1144 h 1232"/>
                  <a:gd name="T60" fmla="*/ 394 w 3426"/>
                  <a:gd name="T61" fmla="*/ 970 h 1232"/>
                  <a:gd name="T62" fmla="*/ 590 w 3426"/>
                  <a:gd name="T63" fmla="*/ 726 h 1232"/>
                  <a:gd name="T64" fmla="*/ 882 w 3426"/>
                  <a:gd name="T65" fmla="*/ 678 h 1232"/>
                  <a:gd name="T66" fmla="*/ 808 w 3426"/>
                  <a:gd name="T67" fmla="*/ 1092 h 1232"/>
                  <a:gd name="T68" fmla="*/ 890 w 3426"/>
                  <a:gd name="T69" fmla="*/ 950 h 1232"/>
                  <a:gd name="T70" fmla="*/ 958 w 3426"/>
                  <a:gd name="T71" fmla="*/ 680 h 1232"/>
                  <a:gd name="T72" fmla="*/ 1576 w 3426"/>
                  <a:gd name="T73" fmla="*/ 820 h 1232"/>
                  <a:gd name="T74" fmla="*/ 1478 w 3426"/>
                  <a:gd name="T75" fmla="*/ 1232 h 1232"/>
                  <a:gd name="T76" fmla="*/ 1612 w 3426"/>
                  <a:gd name="T77" fmla="*/ 958 h 1232"/>
                  <a:gd name="T78" fmla="*/ 1794 w 3426"/>
                  <a:gd name="T79" fmla="*/ 700 h 1232"/>
                  <a:gd name="T80" fmla="*/ 2158 w 3426"/>
                  <a:gd name="T81" fmla="*/ 918 h 1232"/>
                  <a:gd name="T82" fmla="*/ 2136 w 3426"/>
                  <a:gd name="T83" fmla="*/ 1080 h 1232"/>
                  <a:gd name="T84" fmla="*/ 2254 w 3426"/>
                  <a:gd name="T85" fmla="*/ 748 h 1232"/>
                  <a:gd name="T86" fmla="*/ 2604 w 3426"/>
                  <a:gd name="T87" fmla="*/ 830 h 1232"/>
                  <a:gd name="T88" fmla="*/ 2634 w 3426"/>
                  <a:gd name="T89" fmla="*/ 1070 h 1232"/>
                  <a:gd name="T90" fmla="*/ 3010 w 3426"/>
                  <a:gd name="T91" fmla="*/ 982 h 1232"/>
                  <a:gd name="T92" fmla="*/ 3272 w 3426"/>
                  <a:gd name="T93" fmla="*/ 772 h 1232"/>
                  <a:gd name="T94" fmla="*/ 3068 w 3426"/>
                  <a:gd name="T95" fmla="*/ 662 h 1232"/>
                  <a:gd name="T96" fmla="*/ 3326 w 3426"/>
                  <a:gd name="T97" fmla="*/ 570 h 1232"/>
                  <a:gd name="T98" fmla="*/ 2762 w 3426"/>
                  <a:gd name="T99" fmla="*/ 438 h 1232"/>
                  <a:gd name="T100" fmla="*/ 2722 w 3426"/>
                  <a:gd name="T101" fmla="*/ 378 h 1232"/>
                  <a:gd name="T102" fmla="*/ 2774 w 3426"/>
                  <a:gd name="T103" fmla="*/ 314 h 1232"/>
                  <a:gd name="T104" fmla="*/ 2842 w 3426"/>
                  <a:gd name="T105" fmla="*/ 342 h 1232"/>
                  <a:gd name="T106" fmla="*/ 2842 w 3426"/>
                  <a:gd name="T107" fmla="*/ 414 h 1232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426" h="1232">
                    <a:moveTo>
                      <a:pt x="3426" y="540"/>
                    </a:moveTo>
                    <a:lnTo>
                      <a:pt x="3426" y="540"/>
                    </a:lnTo>
                    <a:lnTo>
                      <a:pt x="3400" y="506"/>
                    </a:lnTo>
                    <a:lnTo>
                      <a:pt x="3372" y="470"/>
                    </a:lnTo>
                    <a:lnTo>
                      <a:pt x="3342" y="436"/>
                    </a:lnTo>
                    <a:lnTo>
                      <a:pt x="3308" y="404"/>
                    </a:lnTo>
                    <a:lnTo>
                      <a:pt x="3270" y="372"/>
                    </a:lnTo>
                    <a:lnTo>
                      <a:pt x="3230" y="340"/>
                    </a:lnTo>
                    <a:lnTo>
                      <a:pt x="3188" y="312"/>
                    </a:lnTo>
                    <a:lnTo>
                      <a:pt x="3142" y="284"/>
                    </a:lnTo>
                    <a:lnTo>
                      <a:pt x="3094" y="258"/>
                    </a:lnTo>
                    <a:lnTo>
                      <a:pt x="3046" y="236"/>
                    </a:lnTo>
                    <a:lnTo>
                      <a:pt x="2994" y="216"/>
                    </a:lnTo>
                    <a:lnTo>
                      <a:pt x="2940" y="198"/>
                    </a:lnTo>
                    <a:lnTo>
                      <a:pt x="2884" y="182"/>
                    </a:lnTo>
                    <a:lnTo>
                      <a:pt x="2828" y="170"/>
                    </a:lnTo>
                    <a:lnTo>
                      <a:pt x="2770" y="162"/>
                    </a:lnTo>
                    <a:lnTo>
                      <a:pt x="2710" y="158"/>
                    </a:lnTo>
                    <a:lnTo>
                      <a:pt x="2646" y="156"/>
                    </a:lnTo>
                    <a:lnTo>
                      <a:pt x="2612" y="158"/>
                    </a:lnTo>
                    <a:lnTo>
                      <a:pt x="2580" y="162"/>
                    </a:lnTo>
                    <a:lnTo>
                      <a:pt x="2550" y="168"/>
                    </a:lnTo>
                    <a:lnTo>
                      <a:pt x="2536" y="172"/>
                    </a:lnTo>
                    <a:lnTo>
                      <a:pt x="2522" y="178"/>
                    </a:lnTo>
                    <a:lnTo>
                      <a:pt x="2510" y="186"/>
                    </a:lnTo>
                    <a:lnTo>
                      <a:pt x="2498" y="194"/>
                    </a:lnTo>
                    <a:lnTo>
                      <a:pt x="2488" y="202"/>
                    </a:lnTo>
                    <a:lnTo>
                      <a:pt x="2480" y="214"/>
                    </a:lnTo>
                    <a:lnTo>
                      <a:pt x="2516" y="298"/>
                    </a:lnTo>
                    <a:lnTo>
                      <a:pt x="2534" y="342"/>
                    </a:lnTo>
                    <a:lnTo>
                      <a:pt x="2548" y="386"/>
                    </a:lnTo>
                    <a:lnTo>
                      <a:pt x="2562" y="432"/>
                    </a:lnTo>
                    <a:lnTo>
                      <a:pt x="2576" y="480"/>
                    </a:lnTo>
                    <a:lnTo>
                      <a:pt x="2586" y="528"/>
                    </a:lnTo>
                    <a:lnTo>
                      <a:pt x="2592" y="580"/>
                    </a:lnTo>
                    <a:lnTo>
                      <a:pt x="2546" y="588"/>
                    </a:lnTo>
                    <a:lnTo>
                      <a:pt x="2496" y="598"/>
                    </a:lnTo>
                    <a:lnTo>
                      <a:pt x="2412" y="606"/>
                    </a:lnTo>
                    <a:lnTo>
                      <a:pt x="2358" y="608"/>
                    </a:lnTo>
                    <a:lnTo>
                      <a:pt x="2268" y="608"/>
                    </a:lnTo>
                    <a:lnTo>
                      <a:pt x="2270" y="578"/>
                    </a:lnTo>
                    <a:lnTo>
                      <a:pt x="2268" y="546"/>
                    </a:lnTo>
                    <a:lnTo>
                      <a:pt x="2266" y="512"/>
                    </a:lnTo>
                    <a:lnTo>
                      <a:pt x="2264" y="480"/>
                    </a:lnTo>
                    <a:lnTo>
                      <a:pt x="2258" y="446"/>
                    </a:lnTo>
                    <a:lnTo>
                      <a:pt x="2252" y="414"/>
                    </a:lnTo>
                    <a:lnTo>
                      <a:pt x="2244" y="380"/>
                    </a:lnTo>
                    <a:lnTo>
                      <a:pt x="2236" y="346"/>
                    </a:lnTo>
                    <a:lnTo>
                      <a:pt x="2224" y="312"/>
                    </a:lnTo>
                    <a:lnTo>
                      <a:pt x="2212" y="278"/>
                    </a:lnTo>
                    <a:lnTo>
                      <a:pt x="2196" y="244"/>
                    </a:lnTo>
                    <a:lnTo>
                      <a:pt x="2180" y="210"/>
                    </a:lnTo>
                    <a:lnTo>
                      <a:pt x="2160" y="176"/>
                    </a:lnTo>
                    <a:lnTo>
                      <a:pt x="2140" y="144"/>
                    </a:lnTo>
                    <a:lnTo>
                      <a:pt x="2116" y="110"/>
                    </a:lnTo>
                    <a:lnTo>
                      <a:pt x="2092" y="76"/>
                    </a:lnTo>
                    <a:lnTo>
                      <a:pt x="2106" y="114"/>
                    </a:lnTo>
                    <a:lnTo>
                      <a:pt x="2122" y="160"/>
                    </a:lnTo>
                    <a:lnTo>
                      <a:pt x="2140" y="222"/>
                    </a:lnTo>
                    <a:lnTo>
                      <a:pt x="2150" y="258"/>
                    </a:lnTo>
                    <a:lnTo>
                      <a:pt x="2158" y="298"/>
                    </a:lnTo>
                    <a:lnTo>
                      <a:pt x="2166" y="342"/>
                    </a:lnTo>
                    <a:lnTo>
                      <a:pt x="2174" y="390"/>
                    </a:lnTo>
                    <a:lnTo>
                      <a:pt x="2180" y="440"/>
                    </a:lnTo>
                    <a:lnTo>
                      <a:pt x="2186" y="494"/>
                    </a:lnTo>
                    <a:lnTo>
                      <a:pt x="2188" y="550"/>
                    </a:lnTo>
                    <a:lnTo>
                      <a:pt x="2190" y="608"/>
                    </a:lnTo>
                    <a:lnTo>
                      <a:pt x="1954" y="606"/>
                    </a:lnTo>
                    <a:lnTo>
                      <a:pt x="1680" y="600"/>
                    </a:lnTo>
                    <a:lnTo>
                      <a:pt x="1680" y="564"/>
                    </a:lnTo>
                    <a:lnTo>
                      <a:pt x="1680" y="528"/>
                    </a:lnTo>
                    <a:lnTo>
                      <a:pt x="1676" y="490"/>
                    </a:lnTo>
                    <a:lnTo>
                      <a:pt x="1672" y="454"/>
                    </a:lnTo>
                    <a:lnTo>
                      <a:pt x="1668" y="416"/>
                    </a:lnTo>
                    <a:lnTo>
                      <a:pt x="1660" y="380"/>
                    </a:lnTo>
                    <a:lnTo>
                      <a:pt x="1650" y="342"/>
                    </a:lnTo>
                    <a:lnTo>
                      <a:pt x="1640" y="304"/>
                    </a:lnTo>
                    <a:lnTo>
                      <a:pt x="1628" y="266"/>
                    </a:lnTo>
                    <a:lnTo>
                      <a:pt x="1612" y="228"/>
                    </a:lnTo>
                    <a:lnTo>
                      <a:pt x="1596" y="190"/>
                    </a:lnTo>
                    <a:lnTo>
                      <a:pt x="1576" y="152"/>
                    </a:lnTo>
                    <a:lnTo>
                      <a:pt x="1556" y="114"/>
                    </a:lnTo>
                    <a:lnTo>
                      <a:pt x="1532" y="76"/>
                    </a:lnTo>
                    <a:lnTo>
                      <a:pt x="1506" y="38"/>
                    </a:lnTo>
                    <a:lnTo>
                      <a:pt x="1478" y="0"/>
                    </a:lnTo>
                    <a:lnTo>
                      <a:pt x="1482" y="10"/>
                    </a:lnTo>
                    <a:lnTo>
                      <a:pt x="1494" y="42"/>
                    </a:lnTo>
                    <a:lnTo>
                      <a:pt x="1512" y="94"/>
                    </a:lnTo>
                    <a:lnTo>
                      <a:pt x="1532" y="162"/>
                    </a:lnTo>
                    <a:lnTo>
                      <a:pt x="1544" y="204"/>
                    </a:lnTo>
                    <a:lnTo>
                      <a:pt x="1554" y="250"/>
                    </a:lnTo>
                    <a:lnTo>
                      <a:pt x="1562" y="298"/>
                    </a:lnTo>
                    <a:lnTo>
                      <a:pt x="1572" y="352"/>
                    </a:lnTo>
                    <a:lnTo>
                      <a:pt x="1578" y="408"/>
                    </a:lnTo>
                    <a:lnTo>
                      <a:pt x="1584" y="468"/>
                    </a:lnTo>
                    <a:lnTo>
                      <a:pt x="1588" y="530"/>
                    </a:lnTo>
                    <a:lnTo>
                      <a:pt x="1588" y="596"/>
                    </a:lnTo>
                    <a:lnTo>
                      <a:pt x="964" y="580"/>
                    </a:lnTo>
                    <a:lnTo>
                      <a:pt x="962" y="518"/>
                    </a:lnTo>
                    <a:lnTo>
                      <a:pt x="958" y="488"/>
                    </a:lnTo>
                    <a:lnTo>
                      <a:pt x="954" y="456"/>
                    </a:lnTo>
                    <a:lnTo>
                      <a:pt x="950" y="426"/>
                    </a:lnTo>
                    <a:lnTo>
                      <a:pt x="942" y="394"/>
                    </a:lnTo>
                    <a:lnTo>
                      <a:pt x="934" y="362"/>
                    </a:lnTo>
                    <a:lnTo>
                      <a:pt x="924" y="330"/>
                    </a:lnTo>
                    <a:lnTo>
                      <a:pt x="914" y="298"/>
                    </a:lnTo>
                    <a:lnTo>
                      <a:pt x="900" y="266"/>
                    </a:lnTo>
                    <a:lnTo>
                      <a:pt x="886" y="234"/>
                    </a:lnTo>
                    <a:lnTo>
                      <a:pt x="870" y="202"/>
                    </a:lnTo>
                    <a:lnTo>
                      <a:pt x="852" y="172"/>
                    </a:lnTo>
                    <a:lnTo>
                      <a:pt x="832" y="140"/>
                    </a:lnTo>
                    <a:lnTo>
                      <a:pt x="810" y="108"/>
                    </a:lnTo>
                    <a:lnTo>
                      <a:pt x="786" y="76"/>
                    </a:lnTo>
                    <a:lnTo>
                      <a:pt x="800" y="112"/>
                    </a:lnTo>
                    <a:lnTo>
                      <a:pt x="816" y="154"/>
                    </a:lnTo>
                    <a:lnTo>
                      <a:pt x="832" y="212"/>
                    </a:lnTo>
                    <a:lnTo>
                      <a:pt x="850" y="284"/>
                    </a:lnTo>
                    <a:lnTo>
                      <a:pt x="858" y="326"/>
                    </a:lnTo>
                    <a:lnTo>
                      <a:pt x="866" y="370"/>
                    </a:lnTo>
                    <a:lnTo>
                      <a:pt x="872" y="418"/>
                    </a:lnTo>
                    <a:lnTo>
                      <a:pt x="878" y="468"/>
                    </a:lnTo>
                    <a:lnTo>
                      <a:pt x="882" y="522"/>
                    </a:lnTo>
                    <a:lnTo>
                      <a:pt x="884" y="576"/>
                    </a:lnTo>
                    <a:lnTo>
                      <a:pt x="762" y="572"/>
                    </a:lnTo>
                    <a:lnTo>
                      <a:pt x="728" y="568"/>
                    </a:lnTo>
                    <a:lnTo>
                      <a:pt x="696" y="562"/>
                    </a:lnTo>
                    <a:lnTo>
                      <a:pt x="666" y="554"/>
                    </a:lnTo>
                    <a:lnTo>
                      <a:pt x="640" y="542"/>
                    </a:lnTo>
                    <a:lnTo>
                      <a:pt x="612" y="530"/>
                    </a:lnTo>
                    <a:lnTo>
                      <a:pt x="588" y="516"/>
                    </a:lnTo>
                    <a:lnTo>
                      <a:pt x="566" y="500"/>
                    </a:lnTo>
                    <a:lnTo>
                      <a:pt x="544" y="484"/>
                    </a:lnTo>
                    <a:lnTo>
                      <a:pt x="524" y="466"/>
                    </a:lnTo>
                    <a:lnTo>
                      <a:pt x="504" y="446"/>
                    </a:lnTo>
                    <a:lnTo>
                      <a:pt x="466" y="406"/>
                    </a:lnTo>
                    <a:lnTo>
                      <a:pt x="432" y="364"/>
                    </a:lnTo>
                    <a:lnTo>
                      <a:pt x="398" y="320"/>
                    </a:lnTo>
                    <a:lnTo>
                      <a:pt x="362" y="278"/>
                    </a:lnTo>
                    <a:lnTo>
                      <a:pt x="326" y="236"/>
                    </a:lnTo>
                    <a:lnTo>
                      <a:pt x="306" y="216"/>
                    </a:lnTo>
                    <a:lnTo>
                      <a:pt x="286" y="198"/>
                    </a:lnTo>
                    <a:lnTo>
                      <a:pt x="266" y="180"/>
                    </a:lnTo>
                    <a:lnTo>
                      <a:pt x="242" y="164"/>
                    </a:lnTo>
                    <a:lnTo>
                      <a:pt x="220" y="148"/>
                    </a:lnTo>
                    <a:lnTo>
                      <a:pt x="194" y="134"/>
                    </a:lnTo>
                    <a:lnTo>
                      <a:pt x="166" y="122"/>
                    </a:lnTo>
                    <a:lnTo>
                      <a:pt x="138" y="114"/>
                    </a:lnTo>
                    <a:lnTo>
                      <a:pt x="106" y="106"/>
                    </a:lnTo>
                    <a:lnTo>
                      <a:pt x="74" y="100"/>
                    </a:lnTo>
                    <a:lnTo>
                      <a:pt x="38" y="96"/>
                    </a:lnTo>
                    <a:lnTo>
                      <a:pt x="0" y="96"/>
                    </a:lnTo>
                    <a:lnTo>
                      <a:pt x="52" y="146"/>
                    </a:lnTo>
                    <a:lnTo>
                      <a:pt x="78" y="172"/>
                    </a:lnTo>
                    <a:lnTo>
                      <a:pt x="102" y="200"/>
                    </a:lnTo>
                    <a:lnTo>
                      <a:pt x="126" y="230"/>
                    </a:lnTo>
                    <a:lnTo>
                      <a:pt x="150" y="262"/>
                    </a:lnTo>
                    <a:lnTo>
                      <a:pt x="172" y="294"/>
                    </a:lnTo>
                    <a:lnTo>
                      <a:pt x="192" y="328"/>
                    </a:lnTo>
                    <a:lnTo>
                      <a:pt x="210" y="362"/>
                    </a:lnTo>
                    <a:lnTo>
                      <a:pt x="226" y="400"/>
                    </a:lnTo>
                    <a:lnTo>
                      <a:pt x="240" y="438"/>
                    </a:lnTo>
                    <a:lnTo>
                      <a:pt x="250" y="478"/>
                    </a:lnTo>
                    <a:lnTo>
                      <a:pt x="258" y="520"/>
                    </a:lnTo>
                    <a:lnTo>
                      <a:pt x="264" y="562"/>
                    </a:lnTo>
                    <a:lnTo>
                      <a:pt x="264" y="608"/>
                    </a:lnTo>
                    <a:lnTo>
                      <a:pt x="262" y="654"/>
                    </a:lnTo>
                    <a:lnTo>
                      <a:pt x="258" y="694"/>
                    </a:lnTo>
                    <a:lnTo>
                      <a:pt x="252" y="732"/>
                    </a:lnTo>
                    <a:lnTo>
                      <a:pt x="244" y="770"/>
                    </a:lnTo>
                    <a:lnTo>
                      <a:pt x="236" y="806"/>
                    </a:lnTo>
                    <a:lnTo>
                      <a:pt x="216" y="880"/>
                    </a:lnTo>
                    <a:lnTo>
                      <a:pt x="192" y="952"/>
                    </a:lnTo>
                    <a:lnTo>
                      <a:pt x="166" y="1020"/>
                    </a:lnTo>
                    <a:lnTo>
                      <a:pt x="138" y="1086"/>
                    </a:lnTo>
                    <a:lnTo>
                      <a:pt x="86" y="1212"/>
                    </a:lnTo>
                    <a:lnTo>
                      <a:pt x="90" y="1208"/>
                    </a:lnTo>
                    <a:lnTo>
                      <a:pt x="92" y="1208"/>
                    </a:lnTo>
                    <a:lnTo>
                      <a:pt x="90" y="1212"/>
                    </a:lnTo>
                    <a:lnTo>
                      <a:pt x="82" y="1222"/>
                    </a:lnTo>
                    <a:lnTo>
                      <a:pt x="84" y="1222"/>
                    </a:lnTo>
                    <a:lnTo>
                      <a:pt x="94" y="1218"/>
                    </a:lnTo>
                    <a:lnTo>
                      <a:pt x="100" y="1218"/>
                    </a:lnTo>
                    <a:lnTo>
                      <a:pt x="102" y="1216"/>
                    </a:lnTo>
                    <a:lnTo>
                      <a:pt x="104" y="1214"/>
                    </a:lnTo>
                    <a:lnTo>
                      <a:pt x="108" y="1202"/>
                    </a:lnTo>
                    <a:lnTo>
                      <a:pt x="142" y="1184"/>
                    </a:lnTo>
                    <a:lnTo>
                      <a:pt x="176" y="1164"/>
                    </a:lnTo>
                    <a:lnTo>
                      <a:pt x="208" y="1144"/>
                    </a:lnTo>
                    <a:lnTo>
                      <a:pt x="238" y="1120"/>
                    </a:lnTo>
                    <a:lnTo>
                      <a:pt x="268" y="1098"/>
                    </a:lnTo>
                    <a:lnTo>
                      <a:pt x="296" y="1072"/>
                    </a:lnTo>
                    <a:lnTo>
                      <a:pt x="352" y="1018"/>
                    </a:lnTo>
                    <a:lnTo>
                      <a:pt x="374" y="994"/>
                    </a:lnTo>
                    <a:lnTo>
                      <a:pt x="394" y="970"/>
                    </a:lnTo>
                    <a:lnTo>
                      <a:pt x="434" y="918"/>
                    </a:lnTo>
                    <a:lnTo>
                      <a:pt x="470" y="866"/>
                    </a:lnTo>
                    <a:lnTo>
                      <a:pt x="506" y="814"/>
                    </a:lnTo>
                    <a:lnTo>
                      <a:pt x="526" y="790"/>
                    </a:lnTo>
                    <a:lnTo>
                      <a:pt x="546" y="766"/>
                    </a:lnTo>
                    <a:lnTo>
                      <a:pt x="568" y="746"/>
                    </a:lnTo>
                    <a:lnTo>
                      <a:pt x="590" y="726"/>
                    </a:lnTo>
                    <a:lnTo>
                      <a:pt x="614" y="710"/>
                    </a:lnTo>
                    <a:lnTo>
                      <a:pt x="642" y="694"/>
                    </a:lnTo>
                    <a:lnTo>
                      <a:pt x="670" y="684"/>
                    </a:lnTo>
                    <a:lnTo>
                      <a:pt x="702" y="676"/>
                    </a:lnTo>
                    <a:lnTo>
                      <a:pt x="882" y="678"/>
                    </a:lnTo>
                    <a:lnTo>
                      <a:pt x="878" y="732"/>
                    </a:lnTo>
                    <a:lnTo>
                      <a:pt x="872" y="788"/>
                    </a:lnTo>
                    <a:lnTo>
                      <a:pt x="866" y="846"/>
                    </a:lnTo>
                    <a:lnTo>
                      <a:pt x="854" y="906"/>
                    </a:lnTo>
                    <a:lnTo>
                      <a:pt x="842" y="966"/>
                    </a:lnTo>
                    <a:lnTo>
                      <a:pt x="826" y="1028"/>
                    </a:lnTo>
                    <a:lnTo>
                      <a:pt x="808" y="1092"/>
                    </a:lnTo>
                    <a:lnTo>
                      <a:pt x="786" y="1156"/>
                    </a:lnTo>
                    <a:lnTo>
                      <a:pt x="808" y="1120"/>
                    </a:lnTo>
                    <a:lnTo>
                      <a:pt x="832" y="1076"/>
                    </a:lnTo>
                    <a:lnTo>
                      <a:pt x="860" y="1020"/>
                    </a:lnTo>
                    <a:lnTo>
                      <a:pt x="876" y="986"/>
                    </a:lnTo>
                    <a:lnTo>
                      <a:pt x="890" y="950"/>
                    </a:lnTo>
                    <a:lnTo>
                      <a:pt x="904" y="910"/>
                    </a:lnTo>
                    <a:lnTo>
                      <a:pt x="918" y="868"/>
                    </a:lnTo>
                    <a:lnTo>
                      <a:pt x="932" y="824"/>
                    </a:lnTo>
                    <a:lnTo>
                      <a:pt x="942" y="778"/>
                    </a:lnTo>
                    <a:lnTo>
                      <a:pt x="952" y="730"/>
                    </a:lnTo>
                    <a:lnTo>
                      <a:pt x="958" y="680"/>
                    </a:lnTo>
                    <a:lnTo>
                      <a:pt x="1258" y="686"/>
                    </a:lnTo>
                    <a:lnTo>
                      <a:pt x="1582" y="696"/>
                    </a:lnTo>
                    <a:lnTo>
                      <a:pt x="1586" y="696"/>
                    </a:lnTo>
                    <a:lnTo>
                      <a:pt x="1582" y="758"/>
                    </a:lnTo>
                    <a:lnTo>
                      <a:pt x="1576" y="820"/>
                    </a:lnTo>
                    <a:lnTo>
                      <a:pt x="1566" y="884"/>
                    </a:lnTo>
                    <a:lnTo>
                      <a:pt x="1556" y="952"/>
                    </a:lnTo>
                    <a:lnTo>
                      <a:pt x="1540" y="1020"/>
                    </a:lnTo>
                    <a:lnTo>
                      <a:pt x="1522" y="1088"/>
                    </a:lnTo>
                    <a:lnTo>
                      <a:pt x="1502" y="1160"/>
                    </a:lnTo>
                    <a:lnTo>
                      <a:pt x="1478" y="1232"/>
                    </a:lnTo>
                    <a:lnTo>
                      <a:pt x="1484" y="1222"/>
                    </a:lnTo>
                    <a:lnTo>
                      <a:pt x="1502" y="1192"/>
                    </a:lnTo>
                    <a:lnTo>
                      <a:pt x="1530" y="1144"/>
                    </a:lnTo>
                    <a:lnTo>
                      <a:pt x="1562" y="1080"/>
                    </a:lnTo>
                    <a:lnTo>
                      <a:pt x="1578" y="1042"/>
                    </a:lnTo>
                    <a:lnTo>
                      <a:pt x="1594" y="1002"/>
                    </a:lnTo>
                    <a:lnTo>
                      <a:pt x="1612" y="958"/>
                    </a:lnTo>
                    <a:lnTo>
                      <a:pt x="1626" y="910"/>
                    </a:lnTo>
                    <a:lnTo>
                      <a:pt x="1642" y="860"/>
                    </a:lnTo>
                    <a:lnTo>
                      <a:pt x="1654" y="808"/>
                    </a:lnTo>
                    <a:lnTo>
                      <a:pt x="1664" y="754"/>
                    </a:lnTo>
                    <a:lnTo>
                      <a:pt x="1672" y="698"/>
                    </a:lnTo>
                    <a:lnTo>
                      <a:pt x="1794" y="700"/>
                    </a:lnTo>
                    <a:lnTo>
                      <a:pt x="1922" y="702"/>
                    </a:lnTo>
                    <a:lnTo>
                      <a:pt x="2186" y="700"/>
                    </a:lnTo>
                    <a:lnTo>
                      <a:pt x="2182" y="752"/>
                    </a:lnTo>
                    <a:lnTo>
                      <a:pt x="2176" y="806"/>
                    </a:lnTo>
                    <a:lnTo>
                      <a:pt x="2168" y="862"/>
                    </a:lnTo>
                    <a:lnTo>
                      <a:pt x="2158" y="918"/>
                    </a:lnTo>
                    <a:lnTo>
                      <a:pt x="2146" y="976"/>
                    </a:lnTo>
                    <a:lnTo>
                      <a:pt x="2130" y="1034"/>
                    </a:lnTo>
                    <a:lnTo>
                      <a:pt x="2112" y="1094"/>
                    </a:lnTo>
                    <a:lnTo>
                      <a:pt x="2092" y="1156"/>
                    </a:lnTo>
                    <a:lnTo>
                      <a:pt x="2112" y="1122"/>
                    </a:lnTo>
                    <a:lnTo>
                      <a:pt x="2136" y="1080"/>
                    </a:lnTo>
                    <a:lnTo>
                      <a:pt x="2164" y="1026"/>
                    </a:lnTo>
                    <a:lnTo>
                      <a:pt x="2192" y="958"/>
                    </a:lnTo>
                    <a:lnTo>
                      <a:pt x="2206" y="922"/>
                    </a:lnTo>
                    <a:lnTo>
                      <a:pt x="2220" y="882"/>
                    </a:lnTo>
                    <a:lnTo>
                      <a:pt x="2232" y="838"/>
                    </a:lnTo>
                    <a:lnTo>
                      <a:pt x="2244" y="794"/>
                    </a:lnTo>
                    <a:lnTo>
                      <a:pt x="2254" y="748"/>
                    </a:lnTo>
                    <a:lnTo>
                      <a:pt x="2262" y="700"/>
                    </a:lnTo>
                    <a:lnTo>
                      <a:pt x="2600" y="694"/>
                    </a:lnTo>
                    <a:lnTo>
                      <a:pt x="2604" y="736"/>
                    </a:lnTo>
                    <a:lnTo>
                      <a:pt x="2606" y="782"/>
                    </a:lnTo>
                    <a:lnTo>
                      <a:pt x="2604" y="830"/>
                    </a:lnTo>
                    <a:lnTo>
                      <a:pt x="2602" y="878"/>
                    </a:lnTo>
                    <a:lnTo>
                      <a:pt x="2596" y="926"/>
                    </a:lnTo>
                    <a:lnTo>
                      <a:pt x="2590" y="976"/>
                    </a:lnTo>
                    <a:lnTo>
                      <a:pt x="2582" y="1022"/>
                    </a:lnTo>
                    <a:lnTo>
                      <a:pt x="2572" y="1068"/>
                    </a:lnTo>
                    <a:lnTo>
                      <a:pt x="2634" y="1070"/>
                    </a:lnTo>
                    <a:lnTo>
                      <a:pt x="2694" y="1066"/>
                    </a:lnTo>
                    <a:lnTo>
                      <a:pt x="2752" y="1060"/>
                    </a:lnTo>
                    <a:lnTo>
                      <a:pt x="2808" y="1050"/>
                    </a:lnTo>
                    <a:lnTo>
                      <a:pt x="2862" y="1038"/>
                    </a:lnTo>
                    <a:lnTo>
                      <a:pt x="2914" y="1022"/>
                    </a:lnTo>
                    <a:lnTo>
                      <a:pt x="2962" y="1004"/>
                    </a:lnTo>
                    <a:lnTo>
                      <a:pt x="3010" y="982"/>
                    </a:lnTo>
                    <a:lnTo>
                      <a:pt x="3054" y="958"/>
                    </a:lnTo>
                    <a:lnTo>
                      <a:pt x="3096" y="932"/>
                    </a:lnTo>
                    <a:lnTo>
                      <a:pt x="3136" y="904"/>
                    </a:lnTo>
                    <a:lnTo>
                      <a:pt x="3174" y="874"/>
                    </a:lnTo>
                    <a:lnTo>
                      <a:pt x="3208" y="842"/>
                    </a:lnTo>
                    <a:lnTo>
                      <a:pt x="3242" y="808"/>
                    </a:lnTo>
                    <a:lnTo>
                      <a:pt x="3272" y="772"/>
                    </a:lnTo>
                    <a:lnTo>
                      <a:pt x="3300" y="736"/>
                    </a:lnTo>
                    <a:lnTo>
                      <a:pt x="3218" y="716"/>
                    </a:lnTo>
                    <a:lnTo>
                      <a:pt x="3178" y="704"/>
                    </a:lnTo>
                    <a:lnTo>
                      <a:pt x="3140" y="692"/>
                    </a:lnTo>
                    <a:lnTo>
                      <a:pt x="3102" y="678"/>
                    </a:lnTo>
                    <a:lnTo>
                      <a:pt x="3068" y="662"/>
                    </a:lnTo>
                    <a:lnTo>
                      <a:pt x="3036" y="644"/>
                    </a:lnTo>
                    <a:lnTo>
                      <a:pt x="3006" y="624"/>
                    </a:lnTo>
                    <a:lnTo>
                      <a:pt x="3114" y="608"/>
                    </a:lnTo>
                    <a:lnTo>
                      <a:pt x="3222" y="590"/>
                    </a:lnTo>
                    <a:lnTo>
                      <a:pt x="3276" y="580"/>
                    </a:lnTo>
                    <a:lnTo>
                      <a:pt x="3326" y="570"/>
                    </a:lnTo>
                    <a:lnTo>
                      <a:pt x="3378" y="556"/>
                    </a:lnTo>
                    <a:lnTo>
                      <a:pt x="3426" y="540"/>
                    </a:lnTo>
                    <a:close/>
                    <a:moveTo>
                      <a:pt x="2788" y="444"/>
                    </a:moveTo>
                    <a:lnTo>
                      <a:pt x="2788" y="444"/>
                    </a:lnTo>
                    <a:lnTo>
                      <a:pt x="2774" y="442"/>
                    </a:lnTo>
                    <a:lnTo>
                      <a:pt x="2762" y="438"/>
                    </a:lnTo>
                    <a:lnTo>
                      <a:pt x="2752" y="432"/>
                    </a:lnTo>
                    <a:lnTo>
                      <a:pt x="2742" y="424"/>
                    </a:lnTo>
                    <a:lnTo>
                      <a:pt x="2734" y="414"/>
                    </a:lnTo>
                    <a:lnTo>
                      <a:pt x="2728" y="404"/>
                    </a:lnTo>
                    <a:lnTo>
                      <a:pt x="2724" y="392"/>
                    </a:lnTo>
                    <a:lnTo>
                      <a:pt x="2722" y="378"/>
                    </a:lnTo>
                    <a:lnTo>
                      <a:pt x="2724" y="364"/>
                    </a:lnTo>
                    <a:lnTo>
                      <a:pt x="2728" y="352"/>
                    </a:lnTo>
                    <a:lnTo>
                      <a:pt x="2734" y="342"/>
                    </a:lnTo>
                    <a:lnTo>
                      <a:pt x="2742" y="332"/>
                    </a:lnTo>
                    <a:lnTo>
                      <a:pt x="2752" y="324"/>
                    </a:lnTo>
                    <a:lnTo>
                      <a:pt x="2762" y="318"/>
                    </a:lnTo>
                    <a:lnTo>
                      <a:pt x="2774" y="314"/>
                    </a:lnTo>
                    <a:lnTo>
                      <a:pt x="2788" y="312"/>
                    </a:lnTo>
                    <a:lnTo>
                      <a:pt x="2802" y="314"/>
                    </a:lnTo>
                    <a:lnTo>
                      <a:pt x="2814" y="318"/>
                    </a:lnTo>
                    <a:lnTo>
                      <a:pt x="2824" y="324"/>
                    </a:lnTo>
                    <a:lnTo>
                      <a:pt x="2834" y="332"/>
                    </a:lnTo>
                    <a:lnTo>
                      <a:pt x="2842" y="342"/>
                    </a:lnTo>
                    <a:lnTo>
                      <a:pt x="2848" y="352"/>
                    </a:lnTo>
                    <a:lnTo>
                      <a:pt x="2852" y="364"/>
                    </a:lnTo>
                    <a:lnTo>
                      <a:pt x="2854" y="378"/>
                    </a:lnTo>
                    <a:lnTo>
                      <a:pt x="2852" y="392"/>
                    </a:lnTo>
                    <a:lnTo>
                      <a:pt x="2848" y="404"/>
                    </a:lnTo>
                    <a:lnTo>
                      <a:pt x="2842" y="414"/>
                    </a:lnTo>
                    <a:lnTo>
                      <a:pt x="2834" y="424"/>
                    </a:lnTo>
                    <a:lnTo>
                      <a:pt x="2824" y="432"/>
                    </a:lnTo>
                    <a:lnTo>
                      <a:pt x="2814" y="438"/>
                    </a:lnTo>
                    <a:lnTo>
                      <a:pt x="2802" y="442"/>
                    </a:lnTo>
                    <a:lnTo>
                      <a:pt x="2788" y="44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7F7F7F"/>
                  </a:gs>
                  <a:gs pos="100000">
                    <a:srgbClr val="404040"/>
                  </a:gs>
                </a:gsLst>
                <a:lin ang="5400000"/>
              </a:gradFill>
              <a:ln w="9525">
                <a:solidFill>
                  <a:srgbClr val="262626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/>
              <a:p>
                <a:pPr>
                  <a:defRPr/>
                </a:pPr>
                <a:endParaRPr lang="zh-CN" altLang="en-US" sz="12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9" name="Group 71"/>
              <p:cNvGrpSpPr>
                <a:grpSpLocks/>
              </p:cNvGrpSpPr>
              <p:nvPr/>
            </p:nvGrpSpPr>
            <p:grpSpPr bwMode="auto">
              <a:xfrm>
                <a:off x="4974783" y="4289769"/>
                <a:ext cx="1000880" cy="436937"/>
                <a:chOff x="1512888" y="527050"/>
                <a:chExt cx="1343025" cy="639763"/>
              </a:xfrm>
            </p:grpSpPr>
            <p:sp>
              <p:nvSpPr>
                <p:cNvPr id="59" name="Oval 74"/>
                <p:cNvSpPr>
                  <a:spLocks noChangeArrowheads="1"/>
                </p:cNvSpPr>
                <p:nvPr/>
              </p:nvSpPr>
              <p:spPr bwMode="auto">
                <a:xfrm>
                  <a:off x="1512888" y="527050"/>
                  <a:ext cx="1343025" cy="639763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C0FF4D"/>
                    </a:gs>
                    <a:gs pos="999">
                      <a:srgbClr val="C0FF4D"/>
                    </a:gs>
                    <a:gs pos="100000">
                      <a:srgbClr val="A4D329"/>
                    </a:gs>
                  </a:gsLst>
                  <a:lin ang="5400000"/>
                </a:gradFill>
                <a:ln w="9525">
                  <a:solidFill>
                    <a:srgbClr val="8CB522"/>
                  </a:solidFill>
                  <a:miter lim="800000"/>
                  <a:headEnd/>
                  <a:tailEnd/>
                </a:ln>
                <a:effectLst>
                  <a:outerShdw dist="23000" dir="5400000" rotWithShape="0">
                    <a:srgbClr val="808080">
                      <a:alpha val="34998"/>
                    </a:srgbClr>
                  </a:outerShdw>
                </a:effec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0" name="Oval 75"/>
                <p:cNvSpPr>
                  <a:spLocks noChangeArrowheads="1"/>
                </p:cNvSpPr>
                <p:nvPr/>
              </p:nvSpPr>
              <p:spPr bwMode="auto">
                <a:xfrm>
                  <a:off x="1563688" y="560470"/>
                  <a:ext cx="1243013" cy="59201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bg1">
                        <a:alpha val="59000"/>
                      </a:schemeClr>
                    </a:gs>
                    <a:gs pos="52000">
                      <a:srgbClr val="70AC2E">
                        <a:alpha val="0"/>
                      </a:srgbClr>
                    </a:gs>
                  </a:gsLst>
                  <a:lin ang="5400000"/>
                </a:grad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0" name="Rektangel 63"/>
              <p:cNvSpPr>
                <a:spLocks noChangeArrowheads="1"/>
              </p:cNvSpPr>
              <p:nvPr/>
            </p:nvSpPr>
            <p:spPr bwMode="auto">
              <a:xfrm>
                <a:off x="4976678" y="4386268"/>
                <a:ext cx="1008112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50" b="1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作业查找困难</a:t>
                </a:r>
                <a:endParaRPr lang="en-US" altLang="zh-CN" sz="1050" b="1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2" name="Rektangel 63"/>
              <p:cNvSpPr>
                <a:spLocks noChangeArrowheads="1"/>
              </p:cNvSpPr>
              <p:nvPr/>
            </p:nvSpPr>
            <p:spPr bwMode="auto">
              <a:xfrm>
                <a:off x="3549864" y="3231197"/>
                <a:ext cx="86955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线</a:t>
                </a: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下讨论只能去办公室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3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3352997" y="2083281"/>
                <a:ext cx="906838" cy="166527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Rektangel 63"/>
              <p:cNvSpPr>
                <a:spLocks noChangeArrowheads="1"/>
              </p:cNvSpPr>
              <p:nvPr/>
            </p:nvSpPr>
            <p:spPr bwMode="auto">
              <a:xfrm>
                <a:off x="3156063" y="1888354"/>
                <a:ext cx="122917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查询只能在校内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6" name="Rektangel 63"/>
              <p:cNvSpPr>
                <a:spLocks noChangeArrowheads="1"/>
              </p:cNvSpPr>
              <p:nvPr/>
            </p:nvSpPr>
            <p:spPr bwMode="auto">
              <a:xfrm>
                <a:off x="4868034" y="3807261"/>
                <a:ext cx="869559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课程</a:t>
                </a: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群杂乱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9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4878647" y="3970931"/>
                <a:ext cx="748885" cy="126081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3567021" y="3550114"/>
                <a:ext cx="748885" cy="126081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3438487" y="4093574"/>
                <a:ext cx="748885" cy="126081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3" name="Group 71"/>
              <p:cNvGrpSpPr>
                <a:grpSpLocks/>
              </p:cNvGrpSpPr>
              <p:nvPr/>
            </p:nvGrpSpPr>
            <p:grpSpPr bwMode="auto">
              <a:xfrm>
                <a:off x="3453480" y="1275606"/>
                <a:ext cx="1000880" cy="436937"/>
                <a:chOff x="1512888" y="527050"/>
                <a:chExt cx="1343025" cy="639763"/>
              </a:xfrm>
            </p:grpSpPr>
            <p:sp>
              <p:nvSpPr>
                <p:cNvPr id="57" name="Oval 74"/>
                <p:cNvSpPr>
                  <a:spLocks noChangeArrowheads="1"/>
                </p:cNvSpPr>
                <p:nvPr/>
              </p:nvSpPr>
              <p:spPr bwMode="auto">
                <a:xfrm>
                  <a:off x="1512888" y="527050"/>
                  <a:ext cx="1343025" cy="639763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C0FF4D"/>
                    </a:gs>
                    <a:gs pos="999">
                      <a:srgbClr val="C0FF4D"/>
                    </a:gs>
                    <a:gs pos="100000">
                      <a:srgbClr val="A4D329"/>
                    </a:gs>
                  </a:gsLst>
                  <a:lin ang="5400000"/>
                </a:gradFill>
                <a:ln w="9525">
                  <a:solidFill>
                    <a:srgbClr val="8CB522"/>
                  </a:solidFill>
                  <a:miter lim="800000"/>
                  <a:headEnd/>
                  <a:tailEnd/>
                </a:ln>
                <a:effectLst>
                  <a:outerShdw dist="23000" dir="5400000" rotWithShape="0">
                    <a:srgbClr val="808080">
                      <a:alpha val="34998"/>
                    </a:srgbClr>
                  </a:outerShdw>
                </a:effec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" name="Oval 75"/>
                <p:cNvSpPr>
                  <a:spLocks noChangeArrowheads="1"/>
                </p:cNvSpPr>
                <p:nvPr/>
              </p:nvSpPr>
              <p:spPr bwMode="auto">
                <a:xfrm>
                  <a:off x="1563688" y="560470"/>
                  <a:ext cx="1243013" cy="59201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bg1">
                        <a:alpha val="59000"/>
                      </a:schemeClr>
                    </a:gs>
                    <a:gs pos="52000">
                      <a:srgbClr val="70AC2E">
                        <a:alpha val="0"/>
                      </a:srgbClr>
                    </a:gs>
                  </a:gsLst>
                  <a:lin ang="5400000"/>
                </a:grad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6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4950655" y="3610891"/>
                <a:ext cx="748885" cy="126081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Rektangel 63"/>
              <p:cNvSpPr>
                <a:spLocks noChangeArrowheads="1"/>
              </p:cNvSpPr>
              <p:nvPr/>
            </p:nvSpPr>
            <p:spPr bwMode="auto">
              <a:xfrm>
                <a:off x="4945505" y="3303205"/>
                <a:ext cx="86955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课程平台利用率低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grpSp>
            <p:nvGrpSpPr>
              <p:cNvPr id="38" name="Group 71"/>
              <p:cNvGrpSpPr>
                <a:grpSpLocks/>
              </p:cNvGrpSpPr>
              <p:nvPr/>
            </p:nvGrpSpPr>
            <p:grpSpPr bwMode="auto">
              <a:xfrm>
                <a:off x="3590964" y="4437673"/>
                <a:ext cx="1000880" cy="436937"/>
                <a:chOff x="1512888" y="527050"/>
                <a:chExt cx="1343025" cy="639763"/>
              </a:xfrm>
            </p:grpSpPr>
            <p:sp>
              <p:nvSpPr>
                <p:cNvPr id="55" name="Oval 74"/>
                <p:cNvSpPr>
                  <a:spLocks noChangeArrowheads="1"/>
                </p:cNvSpPr>
                <p:nvPr/>
              </p:nvSpPr>
              <p:spPr bwMode="auto">
                <a:xfrm>
                  <a:off x="1512888" y="527050"/>
                  <a:ext cx="1343025" cy="639763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C0FF4D"/>
                    </a:gs>
                    <a:gs pos="999">
                      <a:srgbClr val="C0FF4D"/>
                    </a:gs>
                    <a:gs pos="100000">
                      <a:srgbClr val="A4D329"/>
                    </a:gs>
                  </a:gsLst>
                  <a:lin ang="5400000"/>
                </a:gradFill>
                <a:ln w="9525">
                  <a:solidFill>
                    <a:srgbClr val="8CB522"/>
                  </a:solidFill>
                  <a:miter lim="800000"/>
                  <a:headEnd/>
                  <a:tailEnd/>
                </a:ln>
                <a:effectLst>
                  <a:outerShdw dist="23000" dir="5400000" rotWithShape="0">
                    <a:srgbClr val="808080">
                      <a:alpha val="34998"/>
                    </a:srgbClr>
                  </a:outerShdw>
                </a:effec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6" name="Oval 75"/>
                <p:cNvSpPr>
                  <a:spLocks noChangeArrowheads="1"/>
                </p:cNvSpPr>
                <p:nvPr/>
              </p:nvSpPr>
              <p:spPr bwMode="auto">
                <a:xfrm>
                  <a:off x="1563688" y="560470"/>
                  <a:ext cx="1243013" cy="592019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bg1">
                        <a:alpha val="59000"/>
                      </a:schemeClr>
                    </a:gs>
                    <a:gs pos="52000">
                      <a:srgbClr val="70AC2E">
                        <a:alpha val="0"/>
                      </a:srgbClr>
                    </a:gs>
                  </a:gsLst>
                  <a:lin ang="5400000"/>
                </a:grad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eaLnBrk="1" hangingPunct="1"/>
                  <a:endParaRPr lang="nb-NO" altLang="zh-CN" sz="120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9" name="Rektangel 63"/>
              <p:cNvSpPr>
                <a:spLocks noChangeArrowheads="1"/>
              </p:cNvSpPr>
              <p:nvPr/>
            </p:nvSpPr>
            <p:spPr bwMode="auto">
              <a:xfrm>
                <a:off x="3721369" y="4455333"/>
                <a:ext cx="828459" cy="4154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50" b="1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问题不能及时解决</a:t>
                </a:r>
                <a:endParaRPr lang="en-US" altLang="zh-CN" sz="1050" b="1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0" name="Rektangel 63"/>
              <p:cNvSpPr>
                <a:spLocks noChangeArrowheads="1"/>
              </p:cNvSpPr>
              <p:nvPr/>
            </p:nvSpPr>
            <p:spPr bwMode="auto">
              <a:xfrm>
                <a:off x="3442537" y="3767191"/>
                <a:ext cx="86955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线</a:t>
                </a: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上讨论只能通过</a:t>
                </a:r>
                <a:r>
                  <a:rPr lang="en-US" altLang="zh-CN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QQ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9" name="Line 33"/>
              <p:cNvSpPr>
                <a:spLocks noChangeShapeType="1"/>
              </p:cNvSpPr>
              <p:nvPr/>
            </p:nvSpPr>
            <p:spPr bwMode="auto">
              <a:xfrm rot="11460000" flipH="1">
                <a:off x="3610201" y="2797430"/>
                <a:ext cx="748885" cy="126081"/>
              </a:xfrm>
              <a:prstGeom prst="line">
                <a:avLst/>
              </a:prstGeom>
              <a:noFill/>
              <a:ln w="19050">
                <a:solidFill>
                  <a:srgbClr val="D7D8D9">
                    <a:lumMod val="25000"/>
                  </a:srgbClr>
                </a:solidFill>
                <a:prstDash val="sysDot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da-DK" sz="1200" ker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Rektangel 63"/>
              <p:cNvSpPr>
                <a:spLocks noChangeArrowheads="1"/>
              </p:cNvSpPr>
              <p:nvPr/>
            </p:nvSpPr>
            <p:spPr bwMode="auto">
              <a:xfrm>
                <a:off x="3549864" y="2471047"/>
                <a:ext cx="86955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defTabSz="801688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defTabSz="801688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000" noProof="1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外</a:t>
                </a:r>
                <a:r>
                  <a:rPr lang="zh-CN" altLang="en-US" sz="1000" noProof="1" smtClean="0">
                    <a:solidFill>
                      <a:srgbClr val="08080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网无法进入校园网</a:t>
                </a:r>
                <a:endParaRPr lang="en-US" altLang="zh-CN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Rektangel 63"/>
            <p:cNvSpPr>
              <a:spLocks noChangeArrowheads="1"/>
            </p:cNvSpPr>
            <p:nvPr/>
          </p:nvSpPr>
          <p:spPr bwMode="auto">
            <a:xfrm>
              <a:off x="3576171" y="1347614"/>
              <a:ext cx="851813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信息封闭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66" name="图示 65"/>
          <p:cNvGraphicFramePr/>
          <p:nvPr>
            <p:extLst>
              <p:ext uri="{D42A27DB-BD31-4B8C-83A1-F6EECF244321}">
                <p14:modId xmlns:p14="http://schemas.microsoft.com/office/powerpoint/2010/main" val="3675198846"/>
              </p:ext>
            </p:extLst>
          </p:nvPr>
        </p:nvGraphicFramePr>
        <p:xfrm>
          <a:off x="2123728" y="1421018"/>
          <a:ext cx="5040560" cy="3454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609316" y="1347614"/>
            <a:ext cx="8067140" cy="3599004"/>
            <a:chOff x="379827" y="1120215"/>
            <a:chExt cx="8067140" cy="3599004"/>
          </a:xfrm>
        </p:grpSpPr>
        <p:sp>
          <p:nvSpPr>
            <p:cNvPr id="68" name="Line 33"/>
            <p:cNvSpPr>
              <a:spLocks noChangeShapeType="1"/>
            </p:cNvSpPr>
            <p:nvPr/>
          </p:nvSpPr>
          <p:spPr bwMode="auto">
            <a:xfrm rot="11460000" flipH="1">
              <a:off x="4579009" y="2106616"/>
              <a:ext cx="900799" cy="160200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Rektangel 63"/>
            <p:cNvSpPr>
              <a:spLocks noChangeArrowheads="1"/>
            </p:cNvSpPr>
            <p:nvPr/>
          </p:nvSpPr>
          <p:spPr bwMode="auto">
            <a:xfrm>
              <a:off x="4499992" y="1901193"/>
              <a:ext cx="104247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签到浪费时间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0" name="Freeform 47"/>
            <p:cNvSpPr>
              <a:spLocks noEditPoints="1"/>
            </p:cNvSpPr>
            <p:nvPr/>
          </p:nvSpPr>
          <p:spPr bwMode="auto">
            <a:xfrm>
              <a:off x="379827" y="1557730"/>
              <a:ext cx="8067140" cy="2722245"/>
            </a:xfrm>
            <a:custGeom>
              <a:avLst/>
              <a:gdLst>
                <a:gd name="T0" fmla="*/ 3270 w 3426"/>
                <a:gd name="T1" fmla="*/ 372 h 1232"/>
                <a:gd name="T2" fmla="*/ 2940 w 3426"/>
                <a:gd name="T3" fmla="*/ 198 h 1232"/>
                <a:gd name="T4" fmla="*/ 2612 w 3426"/>
                <a:gd name="T5" fmla="*/ 158 h 1232"/>
                <a:gd name="T6" fmla="*/ 2488 w 3426"/>
                <a:gd name="T7" fmla="*/ 202 h 1232"/>
                <a:gd name="T8" fmla="*/ 2576 w 3426"/>
                <a:gd name="T9" fmla="*/ 480 h 1232"/>
                <a:gd name="T10" fmla="*/ 2412 w 3426"/>
                <a:gd name="T11" fmla="*/ 606 h 1232"/>
                <a:gd name="T12" fmla="*/ 2266 w 3426"/>
                <a:gd name="T13" fmla="*/ 512 h 1232"/>
                <a:gd name="T14" fmla="*/ 2212 w 3426"/>
                <a:gd name="T15" fmla="*/ 278 h 1232"/>
                <a:gd name="T16" fmla="*/ 2092 w 3426"/>
                <a:gd name="T17" fmla="*/ 76 h 1232"/>
                <a:gd name="T18" fmla="*/ 2174 w 3426"/>
                <a:gd name="T19" fmla="*/ 390 h 1232"/>
                <a:gd name="T20" fmla="*/ 1680 w 3426"/>
                <a:gd name="T21" fmla="*/ 600 h 1232"/>
                <a:gd name="T22" fmla="*/ 1660 w 3426"/>
                <a:gd name="T23" fmla="*/ 380 h 1232"/>
                <a:gd name="T24" fmla="*/ 1556 w 3426"/>
                <a:gd name="T25" fmla="*/ 114 h 1232"/>
                <a:gd name="T26" fmla="*/ 1512 w 3426"/>
                <a:gd name="T27" fmla="*/ 94 h 1232"/>
                <a:gd name="T28" fmla="*/ 1584 w 3426"/>
                <a:gd name="T29" fmla="*/ 468 h 1232"/>
                <a:gd name="T30" fmla="*/ 958 w 3426"/>
                <a:gd name="T31" fmla="*/ 488 h 1232"/>
                <a:gd name="T32" fmla="*/ 900 w 3426"/>
                <a:gd name="T33" fmla="*/ 266 h 1232"/>
                <a:gd name="T34" fmla="*/ 786 w 3426"/>
                <a:gd name="T35" fmla="*/ 76 h 1232"/>
                <a:gd name="T36" fmla="*/ 872 w 3426"/>
                <a:gd name="T37" fmla="*/ 418 h 1232"/>
                <a:gd name="T38" fmla="*/ 762 w 3426"/>
                <a:gd name="T39" fmla="*/ 572 h 1232"/>
                <a:gd name="T40" fmla="*/ 566 w 3426"/>
                <a:gd name="T41" fmla="*/ 500 h 1232"/>
                <a:gd name="T42" fmla="*/ 362 w 3426"/>
                <a:gd name="T43" fmla="*/ 278 h 1232"/>
                <a:gd name="T44" fmla="*/ 194 w 3426"/>
                <a:gd name="T45" fmla="*/ 134 h 1232"/>
                <a:gd name="T46" fmla="*/ 0 w 3426"/>
                <a:gd name="T47" fmla="*/ 96 h 1232"/>
                <a:gd name="T48" fmla="*/ 192 w 3426"/>
                <a:gd name="T49" fmla="*/ 328 h 1232"/>
                <a:gd name="T50" fmla="*/ 264 w 3426"/>
                <a:gd name="T51" fmla="*/ 608 h 1232"/>
                <a:gd name="T52" fmla="*/ 216 w 3426"/>
                <a:gd name="T53" fmla="*/ 880 h 1232"/>
                <a:gd name="T54" fmla="*/ 92 w 3426"/>
                <a:gd name="T55" fmla="*/ 1208 h 1232"/>
                <a:gd name="T56" fmla="*/ 100 w 3426"/>
                <a:gd name="T57" fmla="*/ 1218 h 1232"/>
                <a:gd name="T58" fmla="*/ 208 w 3426"/>
                <a:gd name="T59" fmla="*/ 1144 h 1232"/>
                <a:gd name="T60" fmla="*/ 394 w 3426"/>
                <a:gd name="T61" fmla="*/ 970 h 1232"/>
                <a:gd name="T62" fmla="*/ 590 w 3426"/>
                <a:gd name="T63" fmla="*/ 726 h 1232"/>
                <a:gd name="T64" fmla="*/ 882 w 3426"/>
                <a:gd name="T65" fmla="*/ 678 h 1232"/>
                <a:gd name="T66" fmla="*/ 808 w 3426"/>
                <a:gd name="T67" fmla="*/ 1092 h 1232"/>
                <a:gd name="T68" fmla="*/ 890 w 3426"/>
                <a:gd name="T69" fmla="*/ 950 h 1232"/>
                <a:gd name="T70" fmla="*/ 958 w 3426"/>
                <a:gd name="T71" fmla="*/ 680 h 1232"/>
                <a:gd name="T72" fmla="*/ 1576 w 3426"/>
                <a:gd name="T73" fmla="*/ 820 h 1232"/>
                <a:gd name="T74" fmla="*/ 1478 w 3426"/>
                <a:gd name="T75" fmla="*/ 1232 h 1232"/>
                <a:gd name="T76" fmla="*/ 1612 w 3426"/>
                <a:gd name="T77" fmla="*/ 958 h 1232"/>
                <a:gd name="T78" fmla="*/ 1794 w 3426"/>
                <a:gd name="T79" fmla="*/ 700 h 1232"/>
                <a:gd name="T80" fmla="*/ 2158 w 3426"/>
                <a:gd name="T81" fmla="*/ 918 h 1232"/>
                <a:gd name="T82" fmla="*/ 2136 w 3426"/>
                <a:gd name="T83" fmla="*/ 1080 h 1232"/>
                <a:gd name="T84" fmla="*/ 2254 w 3426"/>
                <a:gd name="T85" fmla="*/ 748 h 1232"/>
                <a:gd name="T86" fmla="*/ 2604 w 3426"/>
                <a:gd name="T87" fmla="*/ 830 h 1232"/>
                <a:gd name="T88" fmla="*/ 2634 w 3426"/>
                <a:gd name="T89" fmla="*/ 1070 h 1232"/>
                <a:gd name="T90" fmla="*/ 3010 w 3426"/>
                <a:gd name="T91" fmla="*/ 982 h 1232"/>
                <a:gd name="T92" fmla="*/ 3272 w 3426"/>
                <a:gd name="T93" fmla="*/ 772 h 1232"/>
                <a:gd name="T94" fmla="*/ 3068 w 3426"/>
                <a:gd name="T95" fmla="*/ 662 h 1232"/>
                <a:gd name="T96" fmla="*/ 3326 w 3426"/>
                <a:gd name="T97" fmla="*/ 570 h 1232"/>
                <a:gd name="T98" fmla="*/ 2762 w 3426"/>
                <a:gd name="T99" fmla="*/ 438 h 1232"/>
                <a:gd name="T100" fmla="*/ 2722 w 3426"/>
                <a:gd name="T101" fmla="*/ 378 h 1232"/>
                <a:gd name="T102" fmla="*/ 2774 w 3426"/>
                <a:gd name="T103" fmla="*/ 314 h 1232"/>
                <a:gd name="T104" fmla="*/ 2842 w 3426"/>
                <a:gd name="T105" fmla="*/ 342 h 1232"/>
                <a:gd name="T106" fmla="*/ 2842 w 3426"/>
                <a:gd name="T107" fmla="*/ 414 h 123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426" h="1232">
                  <a:moveTo>
                    <a:pt x="3426" y="540"/>
                  </a:moveTo>
                  <a:lnTo>
                    <a:pt x="3426" y="540"/>
                  </a:lnTo>
                  <a:lnTo>
                    <a:pt x="3400" y="506"/>
                  </a:lnTo>
                  <a:lnTo>
                    <a:pt x="3372" y="470"/>
                  </a:lnTo>
                  <a:lnTo>
                    <a:pt x="3342" y="436"/>
                  </a:lnTo>
                  <a:lnTo>
                    <a:pt x="3308" y="404"/>
                  </a:lnTo>
                  <a:lnTo>
                    <a:pt x="3270" y="372"/>
                  </a:lnTo>
                  <a:lnTo>
                    <a:pt x="3230" y="340"/>
                  </a:lnTo>
                  <a:lnTo>
                    <a:pt x="3188" y="312"/>
                  </a:lnTo>
                  <a:lnTo>
                    <a:pt x="3142" y="284"/>
                  </a:lnTo>
                  <a:lnTo>
                    <a:pt x="3094" y="258"/>
                  </a:lnTo>
                  <a:lnTo>
                    <a:pt x="3046" y="236"/>
                  </a:lnTo>
                  <a:lnTo>
                    <a:pt x="2994" y="216"/>
                  </a:lnTo>
                  <a:lnTo>
                    <a:pt x="2940" y="198"/>
                  </a:lnTo>
                  <a:lnTo>
                    <a:pt x="2884" y="182"/>
                  </a:lnTo>
                  <a:lnTo>
                    <a:pt x="2828" y="170"/>
                  </a:lnTo>
                  <a:lnTo>
                    <a:pt x="2770" y="162"/>
                  </a:lnTo>
                  <a:lnTo>
                    <a:pt x="2710" y="158"/>
                  </a:lnTo>
                  <a:lnTo>
                    <a:pt x="2646" y="156"/>
                  </a:lnTo>
                  <a:lnTo>
                    <a:pt x="2612" y="158"/>
                  </a:lnTo>
                  <a:lnTo>
                    <a:pt x="2580" y="162"/>
                  </a:lnTo>
                  <a:lnTo>
                    <a:pt x="2550" y="168"/>
                  </a:lnTo>
                  <a:lnTo>
                    <a:pt x="2536" y="172"/>
                  </a:lnTo>
                  <a:lnTo>
                    <a:pt x="2522" y="178"/>
                  </a:lnTo>
                  <a:lnTo>
                    <a:pt x="2510" y="186"/>
                  </a:lnTo>
                  <a:lnTo>
                    <a:pt x="2498" y="194"/>
                  </a:lnTo>
                  <a:lnTo>
                    <a:pt x="2488" y="202"/>
                  </a:lnTo>
                  <a:lnTo>
                    <a:pt x="2480" y="214"/>
                  </a:lnTo>
                  <a:lnTo>
                    <a:pt x="2516" y="298"/>
                  </a:lnTo>
                  <a:lnTo>
                    <a:pt x="2534" y="342"/>
                  </a:lnTo>
                  <a:lnTo>
                    <a:pt x="2548" y="386"/>
                  </a:lnTo>
                  <a:lnTo>
                    <a:pt x="2562" y="432"/>
                  </a:lnTo>
                  <a:lnTo>
                    <a:pt x="2576" y="480"/>
                  </a:lnTo>
                  <a:lnTo>
                    <a:pt x="2586" y="528"/>
                  </a:lnTo>
                  <a:lnTo>
                    <a:pt x="2592" y="580"/>
                  </a:lnTo>
                  <a:lnTo>
                    <a:pt x="2546" y="588"/>
                  </a:lnTo>
                  <a:lnTo>
                    <a:pt x="2496" y="598"/>
                  </a:lnTo>
                  <a:lnTo>
                    <a:pt x="2412" y="606"/>
                  </a:lnTo>
                  <a:lnTo>
                    <a:pt x="2358" y="608"/>
                  </a:lnTo>
                  <a:lnTo>
                    <a:pt x="2268" y="608"/>
                  </a:lnTo>
                  <a:lnTo>
                    <a:pt x="2270" y="578"/>
                  </a:lnTo>
                  <a:lnTo>
                    <a:pt x="2268" y="546"/>
                  </a:lnTo>
                  <a:lnTo>
                    <a:pt x="2266" y="512"/>
                  </a:lnTo>
                  <a:lnTo>
                    <a:pt x="2264" y="480"/>
                  </a:lnTo>
                  <a:lnTo>
                    <a:pt x="2258" y="446"/>
                  </a:lnTo>
                  <a:lnTo>
                    <a:pt x="2252" y="414"/>
                  </a:lnTo>
                  <a:lnTo>
                    <a:pt x="2244" y="380"/>
                  </a:lnTo>
                  <a:lnTo>
                    <a:pt x="2236" y="346"/>
                  </a:lnTo>
                  <a:lnTo>
                    <a:pt x="2224" y="312"/>
                  </a:lnTo>
                  <a:lnTo>
                    <a:pt x="2212" y="278"/>
                  </a:lnTo>
                  <a:lnTo>
                    <a:pt x="2196" y="244"/>
                  </a:lnTo>
                  <a:lnTo>
                    <a:pt x="2180" y="210"/>
                  </a:lnTo>
                  <a:lnTo>
                    <a:pt x="2160" y="176"/>
                  </a:lnTo>
                  <a:lnTo>
                    <a:pt x="2140" y="144"/>
                  </a:lnTo>
                  <a:lnTo>
                    <a:pt x="2116" y="110"/>
                  </a:lnTo>
                  <a:lnTo>
                    <a:pt x="2092" y="76"/>
                  </a:lnTo>
                  <a:lnTo>
                    <a:pt x="2106" y="114"/>
                  </a:lnTo>
                  <a:lnTo>
                    <a:pt x="2122" y="160"/>
                  </a:lnTo>
                  <a:lnTo>
                    <a:pt x="2140" y="222"/>
                  </a:lnTo>
                  <a:lnTo>
                    <a:pt x="2150" y="258"/>
                  </a:lnTo>
                  <a:lnTo>
                    <a:pt x="2158" y="298"/>
                  </a:lnTo>
                  <a:lnTo>
                    <a:pt x="2166" y="342"/>
                  </a:lnTo>
                  <a:lnTo>
                    <a:pt x="2174" y="390"/>
                  </a:lnTo>
                  <a:lnTo>
                    <a:pt x="2180" y="440"/>
                  </a:lnTo>
                  <a:lnTo>
                    <a:pt x="2186" y="494"/>
                  </a:lnTo>
                  <a:lnTo>
                    <a:pt x="2188" y="550"/>
                  </a:lnTo>
                  <a:lnTo>
                    <a:pt x="2190" y="608"/>
                  </a:lnTo>
                  <a:lnTo>
                    <a:pt x="1954" y="606"/>
                  </a:lnTo>
                  <a:lnTo>
                    <a:pt x="1680" y="600"/>
                  </a:lnTo>
                  <a:lnTo>
                    <a:pt x="1680" y="564"/>
                  </a:lnTo>
                  <a:lnTo>
                    <a:pt x="1680" y="528"/>
                  </a:lnTo>
                  <a:lnTo>
                    <a:pt x="1676" y="490"/>
                  </a:lnTo>
                  <a:lnTo>
                    <a:pt x="1672" y="454"/>
                  </a:lnTo>
                  <a:lnTo>
                    <a:pt x="1668" y="416"/>
                  </a:lnTo>
                  <a:lnTo>
                    <a:pt x="1660" y="380"/>
                  </a:lnTo>
                  <a:lnTo>
                    <a:pt x="1650" y="342"/>
                  </a:lnTo>
                  <a:lnTo>
                    <a:pt x="1640" y="304"/>
                  </a:lnTo>
                  <a:lnTo>
                    <a:pt x="1628" y="266"/>
                  </a:lnTo>
                  <a:lnTo>
                    <a:pt x="1612" y="228"/>
                  </a:lnTo>
                  <a:lnTo>
                    <a:pt x="1596" y="190"/>
                  </a:lnTo>
                  <a:lnTo>
                    <a:pt x="1576" y="152"/>
                  </a:lnTo>
                  <a:lnTo>
                    <a:pt x="1556" y="114"/>
                  </a:lnTo>
                  <a:lnTo>
                    <a:pt x="1532" y="76"/>
                  </a:lnTo>
                  <a:lnTo>
                    <a:pt x="1506" y="38"/>
                  </a:lnTo>
                  <a:lnTo>
                    <a:pt x="1478" y="0"/>
                  </a:lnTo>
                  <a:lnTo>
                    <a:pt x="1482" y="10"/>
                  </a:lnTo>
                  <a:lnTo>
                    <a:pt x="1494" y="42"/>
                  </a:lnTo>
                  <a:lnTo>
                    <a:pt x="1512" y="94"/>
                  </a:lnTo>
                  <a:lnTo>
                    <a:pt x="1532" y="162"/>
                  </a:lnTo>
                  <a:lnTo>
                    <a:pt x="1544" y="204"/>
                  </a:lnTo>
                  <a:lnTo>
                    <a:pt x="1554" y="250"/>
                  </a:lnTo>
                  <a:lnTo>
                    <a:pt x="1562" y="298"/>
                  </a:lnTo>
                  <a:lnTo>
                    <a:pt x="1572" y="352"/>
                  </a:lnTo>
                  <a:lnTo>
                    <a:pt x="1578" y="408"/>
                  </a:lnTo>
                  <a:lnTo>
                    <a:pt x="1584" y="468"/>
                  </a:lnTo>
                  <a:lnTo>
                    <a:pt x="1588" y="530"/>
                  </a:lnTo>
                  <a:lnTo>
                    <a:pt x="1588" y="596"/>
                  </a:lnTo>
                  <a:lnTo>
                    <a:pt x="964" y="580"/>
                  </a:lnTo>
                  <a:lnTo>
                    <a:pt x="962" y="518"/>
                  </a:lnTo>
                  <a:lnTo>
                    <a:pt x="958" y="488"/>
                  </a:lnTo>
                  <a:lnTo>
                    <a:pt x="954" y="456"/>
                  </a:lnTo>
                  <a:lnTo>
                    <a:pt x="950" y="426"/>
                  </a:lnTo>
                  <a:lnTo>
                    <a:pt x="942" y="394"/>
                  </a:lnTo>
                  <a:lnTo>
                    <a:pt x="934" y="362"/>
                  </a:lnTo>
                  <a:lnTo>
                    <a:pt x="924" y="330"/>
                  </a:lnTo>
                  <a:lnTo>
                    <a:pt x="914" y="298"/>
                  </a:lnTo>
                  <a:lnTo>
                    <a:pt x="900" y="266"/>
                  </a:lnTo>
                  <a:lnTo>
                    <a:pt x="886" y="234"/>
                  </a:lnTo>
                  <a:lnTo>
                    <a:pt x="870" y="202"/>
                  </a:lnTo>
                  <a:lnTo>
                    <a:pt x="852" y="172"/>
                  </a:lnTo>
                  <a:lnTo>
                    <a:pt x="832" y="140"/>
                  </a:lnTo>
                  <a:lnTo>
                    <a:pt x="810" y="108"/>
                  </a:lnTo>
                  <a:lnTo>
                    <a:pt x="786" y="76"/>
                  </a:lnTo>
                  <a:lnTo>
                    <a:pt x="800" y="112"/>
                  </a:lnTo>
                  <a:lnTo>
                    <a:pt x="816" y="154"/>
                  </a:lnTo>
                  <a:lnTo>
                    <a:pt x="832" y="212"/>
                  </a:lnTo>
                  <a:lnTo>
                    <a:pt x="850" y="284"/>
                  </a:lnTo>
                  <a:lnTo>
                    <a:pt x="858" y="326"/>
                  </a:lnTo>
                  <a:lnTo>
                    <a:pt x="866" y="370"/>
                  </a:lnTo>
                  <a:lnTo>
                    <a:pt x="872" y="418"/>
                  </a:lnTo>
                  <a:lnTo>
                    <a:pt x="878" y="468"/>
                  </a:lnTo>
                  <a:lnTo>
                    <a:pt x="882" y="522"/>
                  </a:lnTo>
                  <a:lnTo>
                    <a:pt x="884" y="576"/>
                  </a:lnTo>
                  <a:lnTo>
                    <a:pt x="762" y="572"/>
                  </a:lnTo>
                  <a:lnTo>
                    <a:pt x="728" y="568"/>
                  </a:lnTo>
                  <a:lnTo>
                    <a:pt x="696" y="562"/>
                  </a:lnTo>
                  <a:lnTo>
                    <a:pt x="666" y="554"/>
                  </a:lnTo>
                  <a:lnTo>
                    <a:pt x="640" y="542"/>
                  </a:lnTo>
                  <a:lnTo>
                    <a:pt x="612" y="530"/>
                  </a:lnTo>
                  <a:lnTo>
                    <a:pt x="588" y="516"/>
                  </a:lnTo>
                  <a:lnTo>
                    <a:pt x="566" y="500"/>
                  </a:lnTo>
                  <a:lnTo>
                    <a:pt x="544" y="484"/>
                  </a:lnTo>
                  <a:lnTo>
                    <a:pt x="524" y="466"/>
                  </a:lnTo>
                  <a:lnTo>
                    <a:pt x="504" y="446"/>
                  </a:lnTo>
                  <a:lnTo>
                    <a:pt x="466" y="406"/>
                  </a:lnTo>
                  <a:lnTo>
                    <a:pt x="432" y="364"/>
                  </a:lnTo>
                  <a:lnTo>
                    <a:pt x="398" y="320"/>
                  </a:lnTo>
                  <a:lnTo>
                    <a:pt x="362" y="278"/>
                  </a:lnTo>
                  <a:lnTo>
                    <a:pt x="326" y="236"/>
                  </a:lnTo>
                  <a:lnTo>
                    <a:pt x="306" y="216"/>
                  </a:lnTo>
                  <a:lnTo>
                    <a:pt x="286" y="198"/>
                  </a:lnTo>
                  <a:lnTo>
                    <a:pt x="266" y="180"/>
                  </a:lnTo>
                  <a:lnTo>
                    <a:pt x="242" y="164"/>
                  </a:lnTo>
                  <a:lnTo>
                    <a:pt x="220" y="148"/>
                  </a:lnTo>
                  <a:lnTo>
                    <a:pt x="194" y="134"/>
                  </a:lnTo>
                  <a:lnTo>
                    <a:pt x="166" y="122"/>
                  </a:lnTo>
                  <a:lnTo>
                    <a:pt x="138" y="114"/>
                  </a:lnTo>
                  <a:lnTo>
                    <a:pt x="106" y="106"/>
                  </a:lnTo>
                  <a:lnTo>
                    <a:pt x="74" y="100"/>
                  </a:lnTo>
                  <a:lnTo>
                    <a:pt x="38" y="96"/>
                  </a:lnTo>
                  <a:lnTo>
                    <a:pt x="0" y="96"/>
                  </a:lnTo>
                  <a:lnTo>
                    <a:pt x="52" y="146"/>
                  </a:lnTo>
                  <a:lnTo>
                    <a:pt x="78" y="172"/>
                  </a:lnTo>
                  <a:lnTo>
                    <a:pt x="102" y="200"/>
                  </a:lnTo>
                  <a:lnTo>
                    <a:pt x="126" y="230"/>
                  </a:lnTo>
                  <a:lnTo>
                    <a:pt x="150" y="262"/>
                  </a:lnTo>
                  <a:lnTo>
                    <a:pt x="172" y="294"/>
                  </a:lnTo>
                  <a:lnTo>
                    <a:pt x="192" y="328"/>
                  </a:lnTo>
                  <a:lnTo>
                    <a:pt x="210" y="362"/>
                  </a:lnTo>
                  <a:lnTo>
                    <a:pt x="226" y="400"/>
                  </a:lnTo>
                  <a:lnTo>
                    <a:pt x="240" y="438"/>
                  </a:lnTo>
                  <a:lnTo>
                    <a:pt x="250" y="478"/>
                  </a:lnTo>
                  <a:lnTo>
                    <a:pt x="258" y="520"/>
                  </a:lnTo>
                  <a:lnTo>
                    <a:pt x="264" y="562"/>
                  </a:lnTo>
                  <a:lnTo>
                    <a:pt x="264" y="608"/>
                  </a:lnTo>
                  <a:lnTo>
                    <a:pt x="262" y="654"/>
                  </a:lnTo>
                  <a:lnTo>
                    <a:pt x="258" y="694"/>
                  </a:lnTo>
                  <a:lnTo>
                    <a:pt x="252" y="732"/>
                  </a:lnTo>
                  <a:lnTo>
                    <a:pt x="244" y="770"/>
                  </a:lnTo>
                  <a:lnTo>
                    <a:pt x="236" y="806"/>
                  </a:lnTo>
                  <a:lnTo>
                    <a:pt x="216" y="880"/>
                  </a:lnTo>
                  <a:lnTo>
                    <a:pt x="192" y="952"/>
                  </a:lnTo>
                  <a:lnTo>
                    <a:pt x="166" y="1020"/>
                  </a:lnTo>
                  <a:lnTo>
                    <a:pt x="138" y="1086"/>
                  </a:lnTo>
                  <a:lnTo>
                    <a:pt x="86" y="1212"/>
                  </a:lnTo>
                  <a:lnTo>
                    <a:pt x="90" y="1208"/>
                  </a:lnTo>
                  <a:lnTo>
                    <a:pt x="92" y="1208"/>
                  </a:lnTo>
                  <a:lnTo>
                    <a:pt x="90" y="1212"/>
                  </a:lnTo>
                  <a:lnTo>
                    <a:pt x="82" y="1222"/>
                  </a:lnTo>
                  <a:lnTo>
                    <a:pt x="84" y="1222"/>
                  </a:lnTo>
                  <a:lnTo>
                    <a:pt x="94" y="1218"/>
                  </a:lnTo>
                  <a:lnTo>
                    <a:pt x="100" y="1218"/>
                  </a:lnTo>
                  <a:lnTo>
                    <a:pt x="102" y="1216"/>
                  </a:lnTo>
                  <a:lnTo>
                    <a:pt x="104" y="1214"/>
                  </a:lnTo>
                  <a:lnTo>
                    <a:pt x="108" y="1202"/>
                  </a:lnTo>
                  <a:lnTo>
                    <a:pt x="142" y="1184"/>
                  </a:lnTo>
                  <a:lnTo>
                    <a:pt x="176" y="1164"/>
                  </a:lnTo>
                  <a:lnTo>
                    <a:pt x="208" y="1144"/>
                  </a:lnTo>
                  <a:lnTo>
                    <a:pt x="238" y="1120"/>
                  </a:lnTo>
                  <a:lnTo>
                    <a:pt x="268" y="1098"/>
                  </a:lnTo>
                  <a:lnTo>
                    <a:pt x="296" y="1072"/>
                  </a:lnTo>
                  <a:lnTo>
                    <a:pt x="352" y="1018"/>
                  </a:lnTo>
                  <a:lnTo>
                    <a:pt x="374" y="994"/>
                  </a:lnTo>
                  <a:lnTo>
                    <a:pt x="394" y="970"/>
                  </a:lnTo>
                  <a:lnTo>
                    <a:pt x="434" y="918"/>
                  </a:lnTo>
                  <a:lnTo>
                    <a:pt x="470" y="866"/>
                  </a:lnTo>
                  <a:lnTo>
                    <a:pt x="506" y="814"/>
                  </a:lnTo>
                  <a:lnTo>
                    <a:pt x="526" y="790"/>
                  </a:lnTo>
                  <a:lnTo>
                    <a:pt x="546" y="766"/>
                  </a:lnTo>
                  <a:lnTo>
                    <a:pt x="568" y="746"/>
                  </a:lnTo>
                  <a:lnTo>
                    <a:pt x="590" y="726"/>
                  </a:lnTo>
                  <a:lnTo>
                    <a:pt x="614" y="710"/>
                  </a:lnTo>
                  <a:lnTo>
                    <a:pt x="642" y="694"/>
                  </a:lnTo>
                  <a:lnTo>
                    <a:pt x="670" y="684"/>
                  </a:lnTo>
                  <a:lnTo>
                    <a:pt x="702" y="676"/>
                  </a:lnTo>
                  <a:lnTo>
                    <a:pt x="882" y="678"/>
                  </a:lnTo>
                  <a:lnTo>
                    <a:pt x="878" y="732"/>
                  </a:lnTo>
                  <a:lnTo>
                    <a:pt x="872" y="788"/>
                  </a:lnTo>
                  <a:lnTo>
                    <a:pt x="866" y="846"/>
                  </a:lnTo>
                  <a:lnTo>
                    <a:pt x="854" y="906"/>
                  </a:lnTo>
                  <a:lnTo>
                    <a:pt x="842" y="966"/>
                  </a:lnTo>
                  <a:lnTo>
                    <a:pt x="826" y="1028"/>
                  </a:lnTo>
                  <a:lnTo>
                    <a:pt x="808" y="1092"/>
                  </a:lnTo>
                  <a:lnTo>
                    <a:pt x="786" y="1156"/>
                  </a:lnTo>
                  <a:lnTo>
                    <a:pt x="808" y="1120"/>
                  </a:lnTo>
                  <a:lnTo>
                    <a:pt x="832" y="1076"/>
                  </a:lnTo>
                  <a:lnTo>
                    <a:pt x="860" y="1020"/>
                  </a:lnTo>
                  <a:lnTo>
                    <a:pt x="876" y="986"/>
                  </a:lnTo>
                  <a:lnTo>
                    <a:pt x="890" y="950"/>
                  </a:lnTo>
                  <a:lnTo>
                    <a:pt x="904" y="910"/>
                  </a:lnTo>
                  <a:lnTo>
                    <a:pt x="918" y="868"/>
                  </a:lnTo>
                  <a:lnTo>
                    <a:pt x="932" y="824"/>
                  </a:lnTo>
                  <a:lnTo>
                    <a:pt x="942" y="778"/>
                  </a:lnTo>
                  <a:lnTo>
                    <a:pt x="952" y="730"/>
                  </a:lnTo>
                  <a:lnTo>
                    <a:pt x="958" y="680"/>
                  </a:lnTo>
                  <a:lnTo>
                    <a:pt x="1258" y="686"/>
                  </a:lnTo>
                  <a:lnTo>
                    <a:pt x="1582" y="696"/>
                  </a:lnTo>
                  <a:lnTo>
                    <a:pt x="1586" y="696"/>
                  </a:lnTo>
                  <a:lnTo>
                    <a:pt x="1582" y="758"/>
                  </a:lnTo>
                  <a:lnTo>
                    <a:pt x="1576" y="820"/>
                  </a:lnTo>
                  <a:lnTo>
                    <a:pt x="1566" y="884"/>
                  </a:lnTo>
                  <a:lnTo>
                    <a:pt x="1556" y="952"/>
                  </a:lnTo>
                  <a:lnTo>
                    <a:pt x="1540" y="1020"/>
                  </a:lnTo>
                  <a:lnTo>
                    <a:pt x="1522" y="1088"/>
                  </a:lnTo>
                  <a:lnTo>
                    <a:pt x="1502" y="1160"/>
                  </a:lnTo>
                  <a:lnTo>
                    <a:pt x="1478" y="1232"/>
                  </a:lnTo>
                  <a:lnTo>
                    <a:pt x="1484" y="1222"/>
                  </a:lnTo>
                  <a:lnTo>
                    <a:pt x="1502" y="1192"/>
                  </a:lnTo>
                  <a:lnTo>
                    <a:pt x="1530" y="1144"/>
                  </a:lnTo>
                  <a:lnTo>
                    <a:pt x="1562" y="1080"/>
                  </a:lnTo>
                  <a:lnTo>
                    <a:pt x="1578" y="1042"/>
                  </a:lnTo>
                  <a:lnTo>
                    <a:pt x="1594" y="1002"/>
                  </a:lnTo>
                  <a:lnTo>
                    <a:pt x="1612" y="958"/>
                  </a:lnTo>
                  <a:lnTo>
                    <a:pt x="1626" y="910"/>
                  </a:lnTo>
                  <a:lnTo>
                    <a:pt x="1642" y="860"/>
                  </a:lnTo>
                  <a:lnTo>
                    <a:pt x="1654" y="808"/>
                  </a:lnTo>
                  <a:lnTo>
                    <a:pt x="1664" y="754"/>
                  </a:lnTo>
                  <a:lnTo>
                    <a:pt x="1672" y="698"/>
                  </a:lnTo>
                  <a:lnTo>
                    <a:pt x="1794" y="700"/>
                  </a:lnTo>
                  <a:lnTo>
                    <a:pt x="1922" y="702"/>
                  </a:lnTo>
                  <a:lnTo>
                    <a:pt x="2186" y="700"/>
                  </a:lnTo>
                  <a:lnTo>
                    <a:pt x="2182" y="752"/>
                  </a:lnTo>
                  <a:lnTo>
                    <a:pt x="2176" y="806"/>
                  </a:lnTo>
                  <a:lnTo>
                    <a:pt x="2168" y="862"/>
                  </a:lnTo>
                  <a:lnTo>
                    <a:pt x="2158" y="918"/>
                  </a:lnTo>
                  <a:lnTo>
                    <a:pt x="2146" y="976"/>
                  </a:lnTo>
                  <a:lnTo>
                    <a:pt x="2130" y="1034"/>
                  </a:lnTo>
                  <a:lnTo>
                    <a:pt x="2112" y="1094"/>
                  </a:lnTo>
                  <a:lnTo>
                    <a:pt x="2092" y="1156"/>
                  </a:lnTo>
                  <a:lnTo>
                    <a:pt x="2112" y="1122"/>
                  </a:lnTo>
                  <a:lnTo>
                    <a:pt x="2136" y="1080"/>
                  </a:lnTo>
                  <a:lnTo>
                    <a:pt x="2164" y="1026"/>
                  </a:lnTo>
                  <a:lnTo>
                    <a:pt x="2192" y="958"/>
                  </a:lnTo>
                  <a:lnTo>
                    <a:pt x="2206" y="922"/>
                  </a:lnTo>
                  <a:lnTo>
                    <a:pt x="2220" y="882"/>
                  </a:lnTo>
                  <a:lnTo>
                    <a:pt x="2232" y="838"/>
                  </a:lnTo>
                  <a:lnTo>
                    <a:pt x="2244" y="794"/>
                  </a:lnTo>
                  <a:lnTo>
                    <a:pt x="2254" y="748"/>
                  </a:lnTo>
                  <a:lnTo>
                    <a:pt x="2262" y="700"/>
                  </a:lnTo>
                  <a:lnTo>
                    <a:pt x="2600" y="694"/>
                  </a:lnTo>
                  <a:lnTo>
                    <a:pt x="2604" y="736"/>
                  </a:lnTo>
                  <a:lnTo>
                    <a:pt x="2606" y="782"/>
                  </a:lnTo>
                  <a:lnTo>
                    <a:pt x="2604" y="830"/>
                  </a:lnTo>
                  <a:lnTo>
                    <a:pt x="2602" y="878"/>
                  </a:lnTo>
                  <a:lnTo>
                    <a:pt x="2596" y="926"/>
                  </a:lnTo>
                  <a:lnTo>
                    <a:pt x="2590" y="976"/>
                  </a:lnTo>
                  <a:lnTo>
                    <a:pt x="2582" y="1022"/>
                  </a:lnTo>
                  <a:lnTo>
                    <a:pt x="2572" y="1068"/>
                  </a:lnTo>
                  <a:lnTo>
                    <a:pt x="2634" y="1070"/>
                  </a:lnTo>
                  <a:lnTo>
                    <a:pt x="2694" y="1066"/>
                  </a:lnTo>
                  <a:lnTo>
                    <a:pt x="2752" y="1060"/>
                  </a:lnTo>
                  <a:lnTo>
                    <a:pt x="2808" y="1050"/>
                  </a:lnTo>
                  <a:lnTo>
                    <a:pt x="2862" y="1038"/>
                  </a:lnTo>
                  <a:lnTo>
                    <a:pt x="2914" y="1022"/>
                  </a:lnTo>
                  <a:lnTo>
                    <a:pt x="2962" y="1004"/>
                  </a:lnTo>
                  <a:lnTo>
                    <a:pt x="3010" y="982"/>
                  </a:lnTo>
                  <a:lnTo>
                    <a:pt x="3054" y="958"/>
                  </a:lnTo>
                  <a:lnTo>
                    <a:pt x="3096" y="932"/>
                  </a:lnTo>
                  <a:lnTo>
                    <a:pt x="3136" y="904"/>
                  </a:lnTo>
                  <a:lnTo>
                    <a:pt x="3174" y="874"/>
                  </a:lnTo>
                  <a:lnTo>
                    <a:pt x="3208" y="842"/>
                  </a:lnTo>
                  <a:lnTo>
                    <a:pt x="3242" y="808"/>
                  </a:lnTo>
                  <a:lnTo>
                    <a:pt x="3272" y="772"/>
                  </a:lnTo>
                  <a:lnTo>
                    <a:pt x="3300" y="736"/>
                  </a:lnTo>
                  <a:lnTo>
                    <a:pt x="3218" y="716"/>
                  </a:lnTo>
                  <a:lnTo>
                    <a:pt x="3178" y="704"/>
                  </a:lnTo>
                  <a:lnTo>
                    <a:pt x="3140" y="692"/>
                  </a:lnTo>
                  <a:lnTo>
                    <a:pt x="3102" y="678"/>
                  </a:lnTo>
                  <a:lnTo>
                    <a:pt x="3068" y="662"/>
                  </a:lnTo>
                  <a:lnTo>
                    <a:pt x="3036" y="644"/>
                  </a:lnTo>
                  <a:lnTo>
                    <a:pt x="3006" y="624"/>
                  </a:lnTo>
                  <a:lnTo>
                    <a:pt x="3114" y="608"/>
                  </a:lnTo>
                  <a:lnTo>
                    <a:pt x="3222" y="590"/>
                  </a:lnTo>
                  <a:lnTo>
                    <a:pt x="3276" y="580"/>
                  </a:lnTo>
                  <a:lnTo>
                    <a:pt x="3326" y="570"/>
                  </a:lnTo>
                  <a:lnTo>
                    <a:pt x="3378" y="556"/>
                  </a:lnTo>
                  <a:lnTo>
                    <a:pt x="3426" y="540"/>
                  </a:lnTo>
                  <a:close/>
                  <a:moveTo>
                    <a:pt x="2788" y="444"/>
                  </a:moveTo>
                  <a:lnTo>
                    <a:pt x="2788" y="444"/>
                  </a:lnTo>
                  <a:lnTo>
                    <a:pt x="2774" y="442"/>
                  </a:lnTo>
                  <a:lnTo>
                    <a:pt x="2762" y="438"/>
                  </a:lnTo>
                  <a:lnTo>
                    <a:pt x="2752" y="432"/>
                  </a:lnTo>
                  <a:lnTo>
                    <a:pt x="2742" y="424"/>
                  </a:lnTo>
                  <a:lnTo>
                    <a:pt x="2734" y="414"/>
                  </a:lnTo>
                  <a:lnTo>
                    <a:pt x="2728" y="404"/>
                  </a:lnTo>
                  <a:lnTo>
                    <a:pt x="2724" y="392"/>
                  </a:lnTo>
                  <a:lnTo>
                    <a:pt x="2722" y="378"/>
                  </a:lnTo>
                  <a:lnTo>
                    <a:pt x="2724" y="364"/>
                  </a:lnTo>
                  <a:lnTo>
                    <a:pt x="2728" y="352"/>
                  </a:lnTo>
                  <a:lnTo>
                    <a:pt x="2734" y="342"/>
                  </a:lnTo>
                  <a:lnTo>
                    <a:pt x="2742" y="332"/>
                  </a:lnTo>
                  <a:lnTo>
                    <a:pt x="2752" y="324"/>
                  </a:lnTo>
                  <a:lnTo>
                    <a:pt x="2762" y="318"/>
                  </a:lnTo>
                  <a:lnTo>
                    <a:pt x="2774" y="314"/>
                  </a:lnTo>
                  <a:lnTo>
                    <a:pt x="2788" y="312"/>
                  </a:lnTo>
                  <a:lnTo>
                    <a:pt x="2802" y="314"/>
                  </a:lnTo>
                  <a:lnTo>
                    <a:pt x="2814" y="318"/>
                  </a:lnTo>
                  <a:lnTo>
                    <a:pt x="2824" y="324"/>
                  </a:lnTo>
                  <a:lnTo>
                    <a:pt x="2834" y="332"/>
                  </a:lnTo>
                  <a:lnTo>
                    <a:pt x="2842" y="342"/>
                  </a:lnTo>
                  <a:lnTo>
                    <a:pt x="2848" y="352"/>
                  </a:lnTo>
                  <a:lnTo>
                    <a:pt x="2852" y="364"/>
                  </a:lnTo>
                  <a:lnTo>
                    <a:pt x="2854" y="378"/>
                  </a:lnTo>
                  <a:lnTo>
                    <a:pt x="2852" y="392"/>
                  </a:lnTo>
                  <a:lnTo>
                    <a:pt x="2848" y="404"/>
                  </a:lnTo>
                  <a:lnTo>
                    <a:pt x="2842" y="414"/>
                  </a:lnTo>
                  <a:lnTo>
                    <a:pt x="2834" y="424"/>
                  </a:lnTo>
                  <a:lnTo>
                    <a:pt x="2824" y="432"/>
                  </a:lnTo>
                  <a:lnTo>
                    <a:pt x="2814" y="438"/>
                  </a:lnTo>
                  <a:lnTo>
                    <a:pt x="2802" y="442"/>
                  </a:lnTo>
                  <a:lnTo>
                    <a:pt x="2788" y="444"/>
                  </a:lnTo>
                  <a:close/>
                </a:path>
              </a:pathLst>
            </a:custGeom>
            <a:gradFill rotWithShape="1">
              <a:gsLst>
                <a:gs pos="0">
                  <a:srgbClr val="7F7F7F"/>
                </a:gs>
                <a:gs pos="100000">
                  <a:srgbClr val="404040"/>
                </a:gs>
              </a:gsLst>
              <a:lin ang="5400000"/>
            </a:gradFill>
            <a:ln w="9525">
              <a:solidFill>
                <a:srgbClr val="262626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>
                <a:defRPr/>
              </a:pPr>
              <a:endPara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1" name="Group 71"/>
            <p:cNvGrpSpPr>
              <a:grpSpLocks/>
            </p:cNvGrpSpPr>
            <p:nvPr/>
          </p:nvGrpSpPr>
          <p:grpSpPr bwMode="auto">
            <a:xfrm>
              <a:off x="4745294" y="1268119"/>
              <a:ext cx="1000880" cy="436937"/>
              <a:chOff x="1512888" y="527050"/>
              <a:chExt cx="1343025" cy="639763"/>
            </a:xfrm>
          </p:grpSpPr>
          <p:sp>
            <p:nvSpPr>
              <p:cNvPr id="101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2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2" name="Rektangel 63"/>
            <p:cNvSpPr>
              <a:spLocks noChangeArrowheads="1"/>
            </p:cNvSpPr>
            <p:nvPr/>
          </p:nvSpPr>
          <p:spPr bwMode="auto">
            <a:xfrm>
              <a:off x="4737532" y="1361593"/>
              <a:ext cx="1004376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课堂利用率低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73" name="Group 71"/>
            <p:cNvGrpSpPr>
              <a:grpSpLocks/>
            </p:cNvGrpSpPr>
            <p:nvPr/>
          </p:nvGrpSpPr>
          <p:grpSpPr bwMode="auto">
            <a:xfrm>
              <a:off x="4745294" y="4134378"/>
              <a:ext cx="1000880" cy="436937"/>
              <a:chOff x="1512888" y="527050"/>
              <a:chExt cx="1343025" cy="639763"/>
            </a:xfrm>
          </p:grpSpPr>
          <p:sp>
            <p:nvSpPr>
              <p:cNvPr id="99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0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4" name="Rektangel 63"/>
            <p:cNvSpPr>
              <a:spLocks noChangeArrowheads="1"/>
            </p:cNvSpPr>
            <p:nvPr/>
          </p:nvSpPr>
          <p:spPr bwMode="auto">
            <a:xfrm>
              <a:off x="4747189" y="4230877"/>
              <a:ext cx="1008112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作业查找困难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5" name="Rektangel 63"/>
            <p:cNvSpPr>
              <a:spLocks noChangeArrowheads="1"/>
            </p:cNvSpPr>
            <p:nvPr/>
          </p:nvSpPr>
          <p:spPr bwMode="auto">
            <a:xfrm>
              <a:off x="3320375" y="307580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下讨论只能去办公室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6" name="Line 33"/>
            <p:cNvSpPr>
              <a:spLocks noChangeShapeType="1"/>
            </p:cNvSpPr>
            <p:nvPr/>
          </p:nvSpPr>
          <p:spPr bwMode="auto">
            <a:xfrm rot="11460000" flipH="1">
              <a:off x="3123508" y="1927890"/>
              <a:ext cx="906838" cy="166527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Rektangel 63"/>
            <p:cNvSpPr>
              <a:spLocks noChangeArrowheads="1"/>
            </p:cNvSpPr>
            <p:nvPr/>
          </p:nvSpPr>
          <p:spPr bwMode="auto">
            <a:xfrm>
              <a:off x="2926574" y="1732963"/>
              <a:ext cx="1229177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查询只能在校内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8" name="Line 33"/>
            <p:cNvSpPr>
              <a:spLocks noChangeShapeType="1"/>
            </p:cNvSpPr>
            <p:nvPr/>
          </p:nvSpPr>
          <p:spPr bwMode="auto">
            <a:xfrm rot="11460000" flipH="1">
              <a:off x="4787954" y="2633963"/>
              <a:ext cx="715348" cy="119208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Rektangel 63"/>
            <p:cNvSpPr>
              <a:spLocks noChangeArrowheads="1"/>
            </p:cNvSpPr>
            <p:nvPr/>
          </p:nvSpPr>
          <p:spPr bwMode="auto">
            <a:xfrm>
              <a:off x="4638545" y="3651870"/>
              <a:ext cx="86955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课程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群杂乱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0" name="Line 33"/>
            <p:cNvSpPr>
              <a:spLocks noChangeShapeType="1"/>
            </p:cNvSpPr>
            <p:nvPr/>
          </p:nvSpPr>
          <p:spPr bwMode="auto">
            <a:xfrm rot="11460000" flipH="1">
              <a:off x="5546157" y="3722159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Rektangel 63"/>
            <p:cNvSpPr>
              <a:spLocks noChangeArrowheads="1"/>
            </p:cNvSpPr>
            <p:nvPr/>
          </p:nvSpPr>
          <p:spPr bwMode="auto">
            <a:xfrm>
              <a:off x="5559330" y="339577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学校平台性能差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2" name="Line 33"/>
            <p:cNvSpPr>
              <a:spLocks noChangeShapeType="1"/>
            </p:cNvSpPr>
            <p:nvPr/>
          </p:nvSpPr>
          <p:spPr bwMode="auto">
            <a:xfrm rot="11460000" flipH="1">
              <a:off x="4649158" y="3815540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Line 33"/>
            <p:cNvSpPr>
              <a:spLocks noChangeShapeType="1"/>
            </p:cNvSpPr>
            <p:nvPr/>
          </p:nvSpPr>
          <p:spPr bwMode="auto">
            <a:xfrm rot="11460000" flipH="1">
              <a:off x="3337532" y="3394723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Line 33"/>
            <p:cNvSpPr>
              <a:spLocks noChangeShapeType="1"/>
            </p:cNvSpPr>
            <p:nvPr/>
          </p:nvSpPr>
          <p:spPr bwMode="auto">
            <a:xfrm rot="11460000" flipH="1">
              <a:off x="3208998" y="3938183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5" name="Group 71"/>
            <p:cNvGrpSpPr>
              <a:grpSpLocks/>
            </p:cNvGrpSpPr>
            <p:nvPr/>
          </p:nvGrpSpPr>
          <p:grpSpPr bwMode="auto">
            <a:xfrm>
              <a:off x="3223991" y="1120215"/>
              <a:ext cx="1000880" cy="436937"/>
              <a:chOff x="1512888" y="527050"/>
              <a:chExt cx="1343025" cy="639763"/>
            </a:xfrm>
          </p:grpSpPr>
          <p:sp>
            <p:nvSpPr>
              <p:cNvPr id="97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8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6" name="Rektangel 63"/>
            <p:cNvSpPr>
              <a:spLocks noChangeArrowheads="1"/>
            </p:cNvSpPr>
            <p:nvPr/>
          </p:nvSpPr>
          <p:spPr bwMode="auto">
            <a:xfrm>
              <a:off x="3365108" y="1211058"/>
              <a:ext cx="851813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信息封闭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7" name="Rektangel 63"/>
            <p:cNvSpPr>
              <a:spLocks noChangeArrowheads="1"/>
            </p:cNvSpPr>
            <p:nvPr/>
          </p:nvSpPr>
          <p:spPr bwMode="auto">
            <a:xfrm>
              <a:off x="4716016" y="2283718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上交流平台杂乱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8" name="Line 33"/>
            <p:cNvSpPr>
              <a:spLocks noChangeShapeType="1"/>
            </p:cNvSpPr>
            <p:nvPr/>
          </p:nvSpPr>
          <p:spPr bwMode="auto">
            <a:xfrm rot="11460000" flipH="1">
              <a:off x="4721166" y="3455500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Rektangel 63"/>
            <p:cNvSpPr>
              <a:spLocks noChangeArrowheads="1"/>
            </p:cNvSpPr>
            <p:nvPr/>
          </p:nvSpPr>
          <p:spPr bwMode="auto">
            <a:xfrm>
              <a:off x="4716016" y="3147814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课程平台利用率低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90" name="Group 71"/>
            <p:cNvGrpSpPr>
              <a:grpSpLocks/>
            </p:cNvGrpSpPr>
            <p:nvPr/>
          </p:nvGrpSpPr>
          <p:grpSpPr bwMode="auto">
            <a:xfrm>
              <a:off x="3361475" y="4282282"/>
              <a:ext cx="1000880" cy="436937"/>
              <a:chOff x="1512888" y="527050"/>
              <a:chExt cx="1343025" cy="639763"/>
            </a:xfrm>
          </p:grpSpPr>
          <p:sp>
            <p:nvSpPr>
              <p:cNvPr id="95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1" name="Rektangel 63"/>
            <p:cNvSpPr>
              <a:spLocks noChangeArrowheads="1"/>
            </p:cNvSpPr>
            <p:nvPr/>
          </p:nvSpPr>
          <p:spPr bwMode="auto">
            <a:xfrm>
              <a:off x="3491880" y="4299942"/>
              <a:ext cx="828459" cy="415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问题不能及时解决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2" name="Rektangel 63"/>
            <p:cNvSpPr>
              <a:spLocks noChangeArrowheads="1"/>
            </p:cNvSpPr>
            <p:nvPr/>
          </p:nvSpPr>
          <p:spPr bwMode="auto">
            <a:xfrm>
              <a:off x="3213048" y="3611800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上讨论只能通过</a:t>
              </a:r>
              <a:r>
                <a:rPr lang="en-US" altLang="zh-CN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QQ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3" name="Line 33"/>
            <p:cNvSpPr>
              <a:spLocks noChangeShapeType="1"/>
            </p:cNvSpPr>
            <p:nvPr/>
          </p:nvSpPr>
          <p:spPr bwMode="auto">
            <a:xfrm rot="11460000" flipH="1">
              <a:off x="3380712" y="2642039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Rektangel 63"/>
            <p:cNvSpPr>
              <a:spLocks noChangeArrowheads="1"/>
            </p:cNvSpPr>
            <p:nvPr/>
          </p:nvSpPr>
          <p:spPr bwMode="auto">
            <a:xfrm>
              <a:off x="3320375" y="231565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外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网无法进入校园网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103" name="图示 102"/>
          <p:cNvGraphicFramePr/>
          <p:nvPr>
            <p:extLst>
              <p:ext uri="{D42A27DB-BD31-4B8C-83A1-F6EECF244321}">
                <p14:modId xmlns:p14="http://schemas.microsoft.com/office/powerpoint/2010/main" val="1136199318"/>
              </p:ext>
            </p:extLst>
          </p:nvPr>
        </p:nvGraphicFramePr>
        <p:xfrm>
          <a:off x="2123728" y="1419622"/>
          <a:ext cx="5040560" cy="345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pSp>
        <p:nvGrpSpPr>
          <p:cNvPr id="104" name="组合 103"/>
          <p:cNvGrpSpPr/>
          <p:nvPr/>
        </p:nvGrpSpPr>
        <p:grpSpPr>
          <a:xfrm>
            <a:off x="7164288" y="1065662"/>
            <a:ext cx="1285687" cy="1069846"/>
            <a:chOff x="7092280" y="925840"/>
            <a:chExt cx="1285687" cy="1069846"/>
          </a:xfrm>
        </p:grpSpPr>
        <p:sp>
          <p:nvSpPr>
            <p:cNvPr id="105" name="Line 33"/>
            <p:cNvSpPr>
              <a:spLocks noChangeShapeType="1"/>
            </p:cNvSpPr>
            <p:nvPr/>
          </p:nvSpPr>
          <p:spPr bwMode="auto">
            <a:xfrm rot="16200000">
              <a:off x="7091595" y="1708428"/>
              <a:ext cx="431960" cy="14255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6" name="Rektangel 63"/>
            <p:cNvSpPr>
              <a:spLocks noChangeArrowheads="1"/>
            </p:cNvSpPr>
            <p:nvPr/>
          </p:nvSpPr>
          <p:spPr bwMode="auto">
            <a:xfrm>
              <a:off x="7092280" y="925840"/>
              <a:ext cx="1285687" cy="57236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400" b="1" spc="300" noProof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信息</a:t>
              </a:r>
              <a:endParaRPr lang="en-US" altLang="zh-CN" sz="1400" b="1" spc="300" noProof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algn="ctr" eaLnBrk="1" hangingPunct="1">
                <a:spcBef>
                  <a:spcPct val="20000"/>
                </a:spcBef>
              </a:pPr>
              <a:r>
                <a:rPr lang="zh-CN" altLang="en-US" sz="1400" b="1" spc="300" noProof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不对等</a:t>
              </a:r>
              <a:endParaRPr lang="en-US" altLang="zh-CN" sz="1400" b="1" spc="3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609316" y="1344816"/>
            <a:ext cx="8067140" cy="3599004"/>
            <a:chOff x="379827" y="1120215"/>
            <a:chExt cx="8067140" cy="3599004"/>
          </a:xfrm>
        </p:grpSpPr>
        <p:sp>
          <p:nvSpPr>
            <p:cNvPr id="108" name="Line 33"/>
            <p:cNvSpPr>
              <a:spLocks noChangeShapeType="1"/>
            </p:cNvSpPr>
            <p:nvPr/>
          </p:nvSpPr>
          <p:spPr bwMode="auto">
            <a:xfrm rot="11460000" flipH="1">
              <a:off x="4579009" y="2106616"/>
              <a:ext cx="900799" cy="160200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9" name="Rektangel 63"/>
            <p:cNvSpPr>
              <a:spLocks noChangeArrowheads="1"/>
            </p:cNvSpPr>
            <p:nvPr/>
          </p:nvSpPr>
          <p:spPr bwMode="auto">
            <a:xfrm>
              <a:off x="4499992" y="1901193"/>
              <a:ext cx="104247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签到浪费时间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0" name="Freeform 47"/>
            <p:cNvSpPr>
              <a:spLocks noEditPoints="1"/>
            </p:cNvSpPr>
            <p:nvPr/>
          </p:nvSpPr>
          <p:spPr bwMode="auto">
            <a:xfrm>
              <a:off x="379827" y="1557730"/>
              <a:ext cx="8067140" cy="2722245"/>
            </a:xfrm>
            <a:custGeom>
              <a:avLst/>
              <a:gdLst>
                <a:gd name="T0" fmla="*/ 3270 w 3426"/>
                <a:gd name="T1" fmla="*/ 372 h 1232"/>
                <a:gd name="T2" fmla="*/ 2940 w 3426"/>
                <a:gd name="T3" fmla="*/ 198 h 1232"/>
                <a:gd name="T4" fmla="*/ 2612 w 3426"/>
                <a:gd name="T5" fmla="*/ 158 h 1232"/>
                <a:gd name="T6" fmla="*/ 2488 w 3426"/>
                <a:gd name="T7" fmla="*/ 202 h 1232"/>
                <a:gd name="T8" fmla="*/ 2576 w 3426"/>
                <a:gd name="T9" fmla="*/ 480 h 1232"/>
                <a:gd name="T10" fmla="*/ 2412 w 3426"/>
                <a:gd name="T11" fmla="*/ 606 h 1232"/>
                <a:gd name="T12" fmla="*/ 2266 w 3426"/>
                <a:gd name="T13" fmla="*/ 512 h 1232"/>
                <a:gd name="T14" fmla="*/ 2212 w 3426"/>
                <a:gd name="T15" fmla="*/ 278 h 1232"/>
                <a:gd name="T16" fmla="*/ 2092 w 3426"/>
                <a:gd name="T17" fmla="*/ 76 h 1232"/>
                <a:gd name="T18" fmla="*/ 2174 w 3426"/>
                <a:gd name="T19" fmla="*/ 390 h 1232"/>
                <a:gd name="T20" fmla="*/ 1680 w 3426"/>
                <a:gd name="T21" fmla="*/ 600 h 1232"/>
                <a:gd name="T22" fmla="*/ 1660 w 3426"/>
                <a:gd name="T23" fmla="*/ 380 h 1232"/>
                <a:gd name="T24" fmla="*/ 1556 w 3426"/>
                <a:gd name="T25" fmla="*/ 114 h 1232"/>
                <a:gd name="T26" fmla="*/ 1512 w 3426"/>
                <a:gd name="T27" fmla="*/ 94 h 1232"/>
                <a:gd name="T28" fmla="*/ 1584 w 3426"/>
                <a:gd name="T29" fmla="*/ 468 h 1232"/>
                <a:gd name="T30" fmla="*/ 958 w 3426"/>
                <a:gd name="T31" fmla="*/ 488 h 1232"/>
                <a:gd name="T32" fmla="*/ 900 w 3426"/>
                <a:gd name="T33" fmla="*/ 266 h 1232"/>
                <a:gd name="T34" fmla="*/ 786 w 3426"/>
                <a:gd name="T35" fmla="*/ 76 h 1232"/>
                <a:gd name="T36" fmla="*/ 872 w 3426"/>
                <a:gd name="T37" fmla="*/ 418 h 1232"/>
                <a:gd name="T38" fmla="*/ 762 w 3426"/>
                <a:gd name="T39" fmla="*/ 572 h 1232"/>
                <a:gd name="T40" fmla="*/ 566 w 3426"/>
                <a:gd name="T41" fmla="*/ 500 h 1232"/>
                <a:gd name="T42" fmla="*/ 362 w 3426"/>
                <a:gd name="T43" fmla="*/ 278 h 1232"/>
                <a:gd name="T44" fmla="*/ 194 w 3426"/>
                <a:gd name="T45" fmla="*/ 134 h 1232"/>
                <a:gd name="T46" fmla="*/ 0 w 3426"/>
                <a:gd name="T47" fmla="*/ 96 h 1232"/>
                <a:gd name="T48" fmla="*/ 192 w 3426"/>
                <a:gd name="T49" fmla="*/ 328 h 1232"/>
                <a:gd name="T50" fmla="*/ 264 w 3426"/>
                <a:gd name="T51" fmla="*/ 608 h 1232"/>
                <a:gd name="T52" fmla="*/ 216 w 3426"/>
                <a:gd name="T53" fmla="*/ 880 h 1232"/>
                <a:gd name="T54" fmla="*/ 92 w 3426"/>
                <a:gd name="T55" fmla="*/ 1208 h 1232"/>
                <a:gd name="T56" fmla="*/ 100 w 3426"/>
                <a:gd name="T57" fmla="*/ 1218 h 1232"/>
                <a:gd name="T58" fmla="*/ 208 w 3426"/>
                <a:gd name="T59" fmla="*/ 1144 h 1232"/>
                <a:gd name="T60" fmla="*/ 394 w 3426"/>
                <a:gd name="T61" fmla="*/ 970 h 1232"/>
                <a:gd name="T62" fmla="*/ 590 w 3426"/>
                <a:gd name="T63" fmla="*/ 726 h 1232"/>
                <a:gd name="T64" fmla="*/ 882 w 3426"/>
                <a:gd name="T65" fmla="*/ 678 h 1232"/>
                <a:gd name="T66" fmla="*/ 808 w 3426"/>
                <a:gd name="T67" fmla="*/ 1092 h 1232"/>
                <a:gd name="T68" fmla="*/ 890 w 3426"/>
                <a:gd name="T69" fmla="*/ 950 h 1232"/>
                <a:gd name="T70" fmla="*/ 958 w 3426"/>
                <a:gd name="T71" fmla="*/ 680 h 1232"/>
                <a:gd name="T72" fmla="*/ 1576 w 3426"/>
                <a:gd name="T73" fmla="*/ 820 h 1232"/>
                <a:gd name="T74" fmla="*/ 1478 w 3426"/>
                <a:gd name="T75" fmla="*/ 1232 h 1232"/>
                <a:gd name="T76" fmla="*/ 1612 w 3426"/>
                <a:gd name="T77" fmla="*/ 958 h 1232"/>
                <a:gd name="T78" fmla="*/ 1794 w 3426"/>
                <a:gd name="T79" fmla="*/ 700 h 1232"/>
                <a:gd name="T80" fmla="*/ 2158 w 3426"/>
                <a:gd name="T81" fmla="*/ 918 h 1232"/>
                <a:gd name="T82" fmla="*/ 2136 w 3426"/>
                <a:gd name="T83" fmla="*/ 1080 h 1232"/>
                <a:gd name="T84" fmla="*/ 2254 w 3426"/>
                <a:gd name="T85" fmla="*/ 748 h 1232"/>
                <a:gd name="T86" fmla="*/ 2604 w 3426"/>
                <a:gd name="T87" fmla="*/ 830 h 1232"/>
                <a:gd name="T88" fmla="*/ 2634 w 3426"/>
                <a:gd name="T89" fmla="*/ 1070 h 1232"/>
                <a:gd name="T90" fmla="*/ 3010 w 3426"/>
                <a:gd name="T91" fmla="*/ 982 h 1232"/>
                <a:gd name="T92" fmla="*/ 3272 w 3426"/>
                <a:gd name="T93" fmla="*/ 772 h 1232"/>
                <a:gd name="T94" fmla="*/ 3068 w 3426"/>
                <a:gd name="T95" fmla="*/ 662 h 1232"/>
                <a:gd name="T96" fmla="*/ 3326 w 3426"/>
                <a:gd name="T97" fmla="*/ 570 h 1232"/>
                <a:gd name="T98" fmla="*/ 2762 w 3426"/>
                <a:gd name="T99" fmla="*/ 438 h 1232"/>
                <a:gd name="T100" fmla="*/ 2722 w 3426"/>
                <a:gd name="T101" fmla="*/ 378 h 1232"/>
                <a:gd name="T102" fmla="*/ 2774 w 3426"/>
                <a:gd name="T103" fmla="*/ 314 h 1232"/>
                <a:gd name="T104" fmla="*/ 2842 w 3426"/>
                <a:gd name="T105" fmla="*/ 342 h 1232"/>
                <a:gd name="T106" fmla="*/ 2842 w 3426"/>
                <a:gd name="T107" fmla="*/ 414 h 123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426" h="1232">
                  <a:moveTo>
                    <a:pt x="3426" y="540"/>
                  </a:moveTo>
                  <a:lnTo>
                    <a:pt x="3426" y="540"/>
                  </a:lnTo>
                  <a:lnTo>
                    <a:pt x="3400" y="506"/>
                  </a:lnTo>
                  <a:lnTo>
                    <a:pt x="3372" y="470"/>
                  </a:lnTo>
                  <a:lnTo>
                    <a:pt x="3342" y="436"/>
                  </a:lnTo>
                  <a:lnTo>
                    <a:pt x="3308" y="404"/>
                  </a:lnTo>
                  <a:lnTo>
                    <a:pt x="3270" y="372"/>
                  </a:lnTo>
                  <a:lnTo>
                    <a:pt x="3230" y="340"/>
                  </a:lnTo>
                  <a:lnTo>
                    <a:pt x="3188" y="312"/>
                  </a:lnTo>
                  <a:lnTo>
                    <a:pt x="3142" y="284"/>
                  </a:lnTo>
                  <a:lnTo>
                    <a:pt x="3094" y="258"/>
                  </a:lnTo>
                  <a:lnTo>
                    <a:pt x="3046" y="236"/>
                  </a:lnTo>
                  <a:lnTo>
                    <a:pt x="2994" y="216"/>
                  </a:lnTo>
                  <a:lnTo>
                    <a:pt x="2940" y="198"/>
                  </a:lnTo>
                  <a:lnTo>
                    <a:pt x="2884" y="182"/>
                  </a:lnTo>
                  <a:lnTo>
                    <a:pt x="2828" y="170"/>
                  </a:lnTo>
                  <a:lnTo>
                    <a:pt x="2770" y="162"/>
                  </a:lnTo>
                  <a:lnTo>
                    <a:pt x="2710" y="158"/>
                  </a:lnTo>
                  <a:lnTo>
                    <a:pt x="2646" y="156"/>
                  </a:lnTo>
                  <a:lnTo>
                    <a:pt x="2612" y="158"/>
                  </a:lnTo>
                  <a:lnTo>
                    <a:pt x="2580" y="162"/>
                  </a:lnTo>
                  <a:lnTo>
                    <a:pt x="2550" y="168"/>
                  </a:lnTo>
                  <a:lnTo>
                    <a:pt x="2536" y="172"/>
                  </a:lnTo>
                  <a:lnTo>
                    <a:pt x="2522" y="178"/>
                  </a:lnTo>
                  <a:lnTo>
                    <a:pt x="2510" y="186"/>
                  </a:lnTo>
                  <a:lnTo>
                    <a:pt x="2498" y="194"/>
                  </a:lnTo>
                  <a:lnTo>
                    <a:pt x="2488" y="202"/>
                  </a:lnTo>
                  <a:lnTo>
                    <a:pt x="2480" y="214"/>
                  </a:lnTo>
                  <a:lnTo>
                    <a:pt x="2516" y="298"/>
                  </a:lnTo>
                  <a:lnTo>
                    <a:pt x="2534" y="342"/>
                  </a:lnTo>
                  <a:lnTo>
                    <a:pt x="2548" y="386"/>
                  </a:lnTo>
                  <a:lnTo>
                    <a:pt x="2562" y="432"/>
                  </a:lnTo>
                  <a:lnTo>
                    <a:pt x="2576" y="480"/>
                  </a:lnTo>
                  <a:lnTo>
                    <a:pt x="2586" y="528"/>
                  </a:lnTo>
                  <a:lnTo>
                    <a:pt x="2592" y="580"/>
                  </a:lnTo>
                  <a:lnTo>
                    <a:pt x="2546" y="588"/>
                  </a:lnTo>
                  <a:lnTo>
                    <a:pt x="2496" y="598"/>
                  </a:lnTo>
                  <a:lnTo>
                    <a:pt x="2412" y="606"/>
                  </a:lnTo>
                  <a:lnTo>
                    <a:pt x="2358" y="608"/>
                  </a:lnTo>
                  <a:lnTo>
                    <a:pt x="2268" y="608"/>
                  </a:lnTo>
                  <a:lnTo>
                    <a:pt x="2270" y="578"/>
                  </a:lnTo>
                  <a:lnTo>
                    <a:pt x="2268" y="546"/>
                  </a:lnTo>
                  <a:lnTo>
                    <a:pt x="2266" y="512"/>
                  </a:lnTo>
                  <a:lnTo>
                    <a:pt x="2264" y="480"/>
                  </a:lnTo>
                  <a:lnTo>
                    <a:pt x="2258" y="446"/>
                  </a:lnTo>
                  <a:lnTo>
                    <a:pt x="2252" y="414"/>
                  </a:lnTo>
                  <a:lnTo>
                    <a:pt x="2244" y="380"/>
                  </a:lnTo>
                  <a:lnTo>
                    <a:pt x="2236" y="346"/>
                  </a:lnTo>
                  <a:lnTo>
                    <a:pt x="2224" y="312"/>
                  </a:lnTo>
                  <a:lnTo>
                    <a:pt x="2212" y="278"/>
                  </a:lnTo>
                  <a:lnTo>
                    <a:pt x="2196" y="244"/>
                  </a:lnTo>
                  <a:lnTo>
                    <a:pt x="2180" y="210"/>
                  </a:lnTo>
                  <a:lnTo>
                    <a:pt x="2160" y="176"/>
                  </a:lnTo>
                  <a:lnTo>
                    <a:pt x="2140" y="144"/>
                  </a:lnTo>
                  <a:lnTo>
                    <a:pt x="2116" y="110"/>
                  </a:lnTo>
                  <a:lnTo>
                    <a:pt x="2092" y="76"/>
                  </a:lnTo>
                  <a:lnTo>
                    <a:pt x="2106" y="114"/>
                  </a:lnTo>
                  <a:lnTo>
                    <a:pt x="2122" y="160"/>
                  </a:lnTo>
                  <a:lnTo>
                    <a:pt x="2140" y="222"/>
                  </a:lnTo>
                  <a:lnTo>
                    <a:pt x="2150" y="258"/>
                  </a:lnTo>
                  <a:lnTo>
                    <a:pt x="2158" y="298"/>
                  </a:lnTo>
                  <a:lnTo>
                    <a:pt x="2166" y="342"/>
                  </a:lnTo>
                  <a:lnTo>
                    <a:pt x="2174" y="390"/>
                  </a:lnTo>
                  <a:lnTo>
                    <a:pt x="2180" y="440"/>
                  </a:lnTo>
                  <a:lnTo>
                    <a:pt x="2186" y="494"/>
                  </a:lnTo>
                  <a:lnTo>
                    <a:pt x="2188" y="550"/>
                  </a:lnTo>
                  <a:lnTo>
                    <a:pt x="2190" y="608"/>
                  </a:lnTo>
                  <a:lnTo>
                    <a:pt x="1954" y="606"/>
                  </a:lnTo>
                  <a:lnTo>
                    <a:pt x="1680" y="600"/>
                  </a:lnTo>
                  <a:lnTo>
                    <a:pt x="1680" y="564"/>
                  </a:lnTo>
                  <a:lnTo>
                    <a:pt x="1680" y="528"/>
                  </a:lnTo>
                  <a:lnTo>
                    <a:pt x="1676" y="490"/>
                  </a:lnTo>
                  <a:lnTo>
                    <a:pt x="1672" y="454"/>
                  </a:lnTo>
                  <a:lnTo>
                    <a:pt x="1668" y="416"/>
                  </a:lnTo>
                  <a:lnTo>
                    <a:pt x="1660" y="380"/>
                  </a:lnTo>
                  <a:lnTo>
                    <a:pt x="1650" y="342"/>
                  </a:lnTo>
                  <a:lnTo>
                    <a:pt x="1640" y="304"/>
                  </a:lnTo>
                  <a:lnTo>
                    <a:pt x="1628" y="266"/>
                  </a:lnTo>
                  <a:lnTo>
                    <a:pt x="1612" y="228"/>
                  </a:lnTo>
                  <a:lnTo>
                    <a:pt x="1596" y="190"/>
                  </a:lnTo>
                  <a:lnTo>
                    <a:pt x="1576" y="152"/>
                  </a:lnTo>
                  <a:lnTo>
                    <a:pt x="1556" y="114"/>
                  </a:lnTo>
                  <a:lnTo>
                    <a:pt x="1532" y="76"/>
                  </a:lnTo>
                  <a:lnTo>
                    <a:pt x="1506" y="38"/>
                  </a:lnTo>
                  <a:lnTo>
                    <a:pt x="1478" y="0"/>
                  </a:lnTo>
                  <a:lnTo>
                    <a:pt x="1482" y="10"/>
                  </a:lnTo>
                  <a:lnTo>
                    <a:pt x="1494" y="42"/>
                  </a:lnTo>
                  <a:lnTo>
                    <a:pt x="1512" y="94"/>
                  </a:lnTo>
                  <a:lnTo>
                    <a:pt x="1532" y="162"/>
                  </a:lnTo>
                  <a:lnTo>
                    <a:pt x="1544" y="204"/>
                  </a:lnTo>
                  <a:lnTo>
                    <a:pt x="1554" y="250"/>
                  </a:lnTo>
                  <a:lnTo>
                    <a:pt x="1562" y="298"/>
                  </a:lnTo>
                  <a:lnTo>
                    <a:pt x="1572" y="352"/>
                  </a:lnTo>
                  <a:lnTo>
                    <a:pt x="1578" y="408"/>
                  </a:lnTo>
                  <a:lnTo>
                    <a:pt x="1584" y="468"/>
                  </a:lnTo>
                  <a:lnTo>
                    <a:pt x="1588" y="530"/>
                  </a:lnTo>
                  <a:lnTo>
                    <a:pt x="1588" y="596"/>
                  </a:lnTo>
                  <a:lnTo>
                    <a:pt x="964" y="580"/>
                  </a:lnTo>
                  <a:lnTo>
                    <a:pt x="962" y="518"/>
                  </a:lnTo>
                  <a:lnTo>
                    <a:pt x="958" y="488"/>
                  </a:lnTo>
                  <a:lnTo>
                    <a:pt x="954" y="456"/>
                  </a:lnTo>
                  <a:lnTo>
                    <a:pt x="950" y="426"/>
                  </a:lnTo>
                  <a:lnTo>
                    <a:pt x="942" y="394"/>
                  </a:lnTo>
                  <a:lnTo>
                    <a:pt x="934" y="362"/>
                  </a:lnTo>
                  <a:lnTo>
                    <a:pt x="924" y="330"/>
                  </a:lnTo>
                  <a:lnTo>
                    <a:pt x="914" y="298"/>
                  </a:lnTo>
                  <a:lnTo>
                    <a:pt x="900" y="266"/>
                  </a:lnTo>
                  <a:lnTo>
                    <a:pt x="886" y="234"/>
                  </a:lnTo>
                  <a:lnTo>
                    <a:pt x="870" y="202"/>
                  </a:lnTo>
                  <a:lnTo>
                    <a:pt x="852" y="172"/>
                  </a:lnTo>
                  <a:lnTo>
                    <a:pt x="832" y="140"/>
                  </a:lnTo>
                  <a:lnTo>
                    <a:pt x="810" y="108"/>
                  </a:lnTo>
                  <a:lnTo>
                    <a:pt x="786" y="76"/>
                  </a:lnTo>
                  <a:lnTo>
                    <a:pt x="800" y="112"/>
                  </a:lnTo>
                  <a:lnTo>
                    <a:pt x="816" y="154"/>
                  </a:lnTo>
                  <a:lnTo>
                    <a:pt x="832" y="212"/>
                  </a:lnTo>
                  <a:lnTo>
                    <a:pt x="850" y="284"/>
                  </a:lnTo>
                  <a:lnTo>
                    <a:pt x="858" y="326"/>
                  </a:lnTo>
                  <a:lnTo>
                    <a:pt x="866" y="370"/>
                  </a:lnTo>
                  <a:lnTo>
                    <a:pt x="872" y="418"/>
                  </a:lnTo>
                  <a:lnTo>
                    <a:pt x="878" y="468"/>
                  </a:lnTo>
                  <a:lnTo>
                    <a:pt x="882" y="522"/>
                  </a:lnTo>
                  <a:lnTo>
                    <a:pt x="884" y="576"/>
                  </a:lnTo>
                  <a:lnTo>
                    <a:pt x="762" y="572"/>
                  </a:lnTo>
                  <a:lnTo>
                    <a:pt x="728" y="568"/>
                  </a:lnTo>
                  <a:lnTo>
                    <a:pt x="696" y="562"/>
                  </a:lnTo>
                  <a:lnTo>
                    <a:pt x="666" y="554"/>
                  </a:lnTo>
                  <a:lnTo>
                    <a:pt x="640" y="542"/>
                  </a:lnTo>
                  <a:lnTo>
                    <a:pt x="612" y="530"/>
                  </a:lnTo>
                  <a:lnTo>
                    <a:pt x="588" y="516"/>
                  </a:lnTo>
                  <a:lnTo>
                    <a:pt x="566" y="500"/>
                  </a:lnTo>
                  <a:lnTo>
                    <a:pt x="544" y="484"/>
                  </a:lnTo>
                  <a:lnTo>
                    <a:pt x="524" y="466"/>
                  </a:lnTo>
                  <a:lnTo>
                    <a:pt x="504" y="446"/>
                  </a:lnTo>
                  <a:lnTo>
                    <a:pt x="466" y="406"/>
                  </a:lnTo>
                  <a:lnTo>
                    <a:pt x="432" y="364"/>
                  </a:lnTo>
                  <a:lnTo>
                    <a:pt x="398" y="320"/>
                  </a:lnTo>
                  <a:lnTo>
                    <a:pt x="362" y="278"/>
                  </a:lnTo>
                  <a:lnTo>
                    <a:pt x="326" y="236"/>
                  </a:lnTo>
                  <a:lnTo>
                    <a:pt x="306" y="216"/>
                  </a:lnTo>
                  <a:lnTo>
                    <a:pt x="286" y="198"/>
                  </a:lnTo>
                  <a:lnTo>
                    <a:pt x="266" y="180"/>
                  </a:lnTo>
                  <a:lnTo>
                    <a:pt x="242" y="164"/>
                  </a:lnTo>
                  <a:lnTo>
                    <a:pt x="220" y="148"/>
                  </a:lnTo>
                  <a:lnTo>
                    <a:pt x="194" y="134"/>
                  </a:lnTo>
                  <a:lnTo>
                    <a:pt x="166" y="122"/>
                  </a:lnTo>
                  <a:lnTo>
                    <a:pt x="138" y="114"/>
                  </a:lnTo>
                  <a:lnTo>
                    <a:pt x="106" y="106"/>
                  </a:lnTo>
                  <a:lnTo>
                    <a:pt x="74" y="100"/>
                  </a:lnTo>
                  <a:lnTo>
                    <a:pt x="38" y="96"/>
                  </a:lnTo>
                  <a:lnTo>
                    <a:pt x="0" y="96"/>
                  </a:lnTo>
                  <a:lnTo>
                    <a:pt x="52" y="146"/>
                  </a:lnTo>
                  <a:lnTo>
                    <a:pt x="78" y="172"/>
                  </a:lnTo>
                  <a:lnTo>
                    <a:pt x="102" y="200"/>
                  </a:lnTo>
                  <a:lnTo>
                    <a:pt x="126" y="230"/>
                  </a:lnTo>
                  <a:lnTo>
                    <a:pt x="150" y="262"/>
                  </a:lnTo>
                  <a:lnTo>
                    <a:pt x="172" y="294"/>
                  </a:lnTo>
                  <a:lnTo>
                    <a:pt x="192" y="328"/>
                  </a:lnTo>
                  <a:lnTo>
                    <a:pt x="210" y="362"/>
                  </a:lnTo>
                  <a:lnTo>
                    <a:pt x="226" y="400"/>
                  </a:lnTo>
                  <a:lnTo>
                    <a:pt x="240" y="438"/>
                  </a:lnTo>
                  <a:lnTo>
                    <a:pt x="250" y="478"/>
                  </a:lnTo>
                  <a:lnTo>
                    <a:pt x="258" y="520"/>
                  </a:lnTo>
                  <a:lnTo>
                    <a:pt x="264" y="562"/>
                  </a:lnTo>
                  <a:lnTo>
                    <a:pt x="264" y="608"/>
                  </a:lnTo>
                  <a:lnTo>
                    <a:pt x="262" y="654"/>
                  </a:lnTo>
                  <a:lnTo>
                    <a:pt x="258" y="694"/>
                  </a:lnTo>
                  <a:lnTo>
                    <a:pt x="252" y="732"/>
                  </a:lnTo>
                  <a:lnTo>
                    <a:pt x="244" y="770"/>
                  </a:lnTo>
                  <a:lnTo>
                    <a:pt x="236" y="806"/>
                  </a:lnTo>
                  <a:lnTo>
                    <a:pt x="216" y="880"/>
                  </a:lnTo>
                  <a:lnTo>
                    <a:pt x="192" y="952"/>
                  </a:lnTo>
                  <a:lnTo>
                    <a:pt x="166" y="1020"/>
                  </a:lnTo>
                  <a:lnTo>
                    <a:pt x="138" y="1086"/>
                  </a:lnTo>
                  <a:lnTo>
                    <a:pt x="86" y="1212"/>
                  </a:lnTo>
                  <a:lnTo>
                    <a:pt x="90" y="1208"/>
                  </a:lnTo>
                  <a:lnTo>
                    <a:pt x="92" y="1208"/>
                  </a:lnTo>
                  <a:lnTo>
                    <a:pt x="90" y="1212"/>
                  </a:lnTo>
                  <a:lnTo>
                    <a:pt x="82" y="1222"/>
                  </a:lnTo>
                  <a:lnTo>
                    <a:pt x="84" y="1222"/>
                  </a:lnTo>
                  <a:lnTo>
                    <a:pt x="94" y="1218"/>
                  </a:lnTo>
                  <a:lnTo>
                    <a:pt x="100" y="1218"/>
                  </a:lnTo>
                  <a:lnTo>
                    <a:pt x="102" y="1216"/>
                  </a:lnTo>
                  <a:lnTo>
                    <a:pt x="104" y="1214"/>
                  </a:lnTo>
                  <a:lnTo>
                    <a:pt x="108" y="1202"/>
                  </a:lnTo>
                  <a:lnTo>
                    <a:pt x="142" y="1184"/>
                  </a:lnTo>
                  <a:lnTo>
                    <a:pt x="176" y="1164"/>
                  </a:lnTo>
                  <a:lnTo>
                    <a:pt x="208" y="1144"/>
                  </a:lnTo>
                  <a:lnTo>
                    <a:pt x="238" y="1120"/>
                  </a:lnTo>
                  <a:lnTo>
                    <a:pt x="268" y="1098"/>
                  </a:lnTo>
                  <a:lnTo>
                    <a:pt x="296" y="1072"/>
                  </a:lnTo>
                  <a:lnTo>
                    <a:pt x="352" y="1018"/>
                  </a:lnTo>
                  <a:lnTo>
                    <a:pt x="374" y="994"/>
                  </a:lnTo>
                  <a:lnTo>
                    <a:pt x="394" y="970"/>
                  </a:lnTo>
                  <a:lnTo>
                    <a:pt x="434" y="918"/>
                  </a:lnTo>
                  <a:lnTo>
                    <a:pt x="470" y="866"/>
                  </a:lnTo>
                  <a:lnTo>
                    <a:pt x="506" y="814"/>
                  </a:lnTo>
                  <a:lnTo>
                    <a:pt x="526" y="790"/>
                  </a:lnTo>
                  <a:lnTo>
                    <a:pt x="546" y="766"/>
                  </a:lnTo>
                  <a:lnTo>
                    <a:pt x="568" y="746"/>
                  </a:lnTo>
                  <a:lnTo>
                    <a:pt x="590" y="726"/>
                  </a:lnTo>
                  <a:lnTo>
                    <a:pt x="614" y="710"/>
                  </a:lnTo>
                  <a:lnTo>
                    <a:pt x="642" y="694"/>
                  </a:lnTo>
                  <a:lnTo>
                    <a:pt x="670" y="684"/>
                  </a:lnTo>
                  <a:lnTo>
                    <a:pt x="702" y="676"/>
                  </a:lnTo>
                  <a:lnTo>
                    <a:pt x="882" y="678"/>
                  </a:lnTo>
                  <a:lnTo>
                    <a:pt x="878" y="732"/>
                  </a:lnTo>
                  <a:lnTo>
                    <a:pt x="872" y="788"/>
                  </a:lnTo>
                  <a:lnTo>
                    <a:pt x="866" y="846"/>
                  </a:lnTo>
                  <a:lnTo>
                    <a:pt x="854" y="906"/>
                  </a:lnTo>
                  <a:lnTo>
                    <a:pt x="842" y="966"/>
                  </a:lnTo>
                  <a:lnTo>
                    <a:pt x="826" y="1028"/>
                  </a:lnTo>
                  <a:lnTo>
                    <a:pt x="808" y="1092"/>
                  </a:lnTo>
                  <a:lnTo>
                    <a:pt x="786" y="1156"/>
                  </a:lnTo>
                  <a:lnTo>
                    <a:pt x="808" y="1120"/>
                  </a:lnTo>
                  <a:lnTo>
                    <a:pt x="832" y="1076"/>
                  </a:lnTo>
                  <a:lnTo>
                    <a:pt x="860" y="1020"/>
                  </a:lnTo>
                  <a:lnTo>
                    <a:pt x="876" y="986"/>
                  </a:lnTo>
                  <a:lnTo>
                    <a:pt x="890" y="950"/>
                  </a:lnTo>
                  <a:lnTo>
                    <a:pt x="904" y="910"/>
                  </a:lnTo>
                  <a:lnTo>
                    <a:pt x="918" y="868"/>
                  </a:lnTo>
                  <a:lnTo>
                    <a:pt x="932" y="824"/>
                  </a:lnTo>
                  <a:lnTo>
                    <a:pt x="942" y="778"/>
                  </a:lnTo>
                  <a:lnTo>
                    <a:pt x="952" y="730"/>
                  </a:lnTo>
                  <a:lnTo>
                    <a:pt x="958" y="680"/>
                  </a:lnTo>
                  <a:lnTo>
                    <a:pt x="1258" y="686"/>
                  </a:lnTo>
                  <a:lnTo>
                    <a:pt x="1582" y="696"/>
                  </a:lnTo>
                  <a:lnTo>
                    <a:pt x="1586" y="696"/>
                  </a:lnTo>
                  <a:lnTo>
                    <a:pt x="1582" y="758"/>
                  </a:lnTo>
                  <a:lnTo>
                    <a:pt x="1576" y="820"/>
                  </a:lnTo>
                  <a:lnTo>
                    <a:pt x="1566" y="884"/>
                  </a:lnTo>
                  <a:lnTo>
                    <a:pt x="1556" y="952"/>
                  </a:lnTo>
                  <a:lnTo>
                    <a:pt x="1540" y="1020"/>
                  </a:lnTo>
                  <a:lnTo>
                    <a:pt x="1522" y="1088"/>
                  </a:lnTo>
                  <a:lnTo>
                    <a:pt x="1502" y="1160"/>
                  </a:lnTo>
                  <a:lnTo>
                    <a:pt x="1478" y="1232"/>
                  </a:lnTo>
                  <a:lnTo>
                    <a:pt x="1484" y="1222"/>
                  </a:lnTo>
                  <a:lnTo>
                    <a:pt x="1502" y="1192"/>
                  </a:lnTo>
                  <a:lnTo>
                    <a:pt x="1530" y="1144"/>
                  </a:lnTo>
                  <a:lnTo>
                    <a:pt x="1562" y="1080"/>
                  </a:lnTo>
                  <a:lnTo>
                    <a:pt x="1578" y="1042"/>
                  </a:lnTo>
                  <a:lnTo>
                    <a:pt x="1594" y="1002"/>
                  </a:lnTo>
                  <a:lnTo>
                    <a:pt x="1612" y="958"/>
                  </a:lnTo>
                  <a:lnTo>
                    <a:pt x="1626" y="910"/>
                  </a:lnTo>
                  <a:lnTo>
                    <a:pt x="1642" y="860"/>
                  </a:lnTo>
                  <a:lnTo>
                    <a:pt x="1654" y="808"/>
                  </a:lnTo>
                  <a:lnTo>
                    <a:pt x="1664" y="754"/>
                  </a:lnTo>
                  <a:lnTo>
                    <a:pt x="1672" y="698"/>
                  </a:lnTo>
                  <a:lnTo>
                    <a:pt x="1794" y="700"/>
                  </a:lnTo>
                  <a:lnTo>
                    <a:pt x="1922" y="702"/>
                  </a:lnTo>
                  <a:lnTo>
                    <a:pt x="2186" y="700"/>
                  </a:lnTo>
                  <a:lnTo>
                    <a:pt x="2182" y="752"/>
                  </a:lnTo>
                  <a:lnTo>
                    <a:pt x="2176" y="806"/>
                  </a:lnTo>
                  <a:lnTo>
                    <a:pt x="2168" y="862"/>
                  </a:lnTo>
                  <a:lnTo>
                    <a:pt x="2158" y="918"/>
                  </a:lnTo>
                  <a:lnTo>
                    <a:pt x="2146" y="976"/>
                  </a:lnTo>
                  <a:lnTo>
                    <a:pt x="2130" y="1034"/>
                  </a:lnTo>
                  <a:lnTo>
                    <a:pt x="2112" y="1094"/>
                  </a:lnTo>
                  <a:lnTo>
                    <a:pt x="2092" y="1156"/>
                  </a:lnTo>
                  <a:lnTo>
                    <a:pt x="2112" y="1122"/>
                  </a:lnTo>
                  <a:lnTo>
                    <a:pt x="2136" y="1080"/>
                  </a:lnTo>
                  <a:lnTo>
                    <a:pt x="2164" y="1026"/>
                  </a:lnTo>
                  <a:lnTo>
                    <a:pt x="2192" y="958"/>
                  </a:lnTo>
                  <a:lnTo>
                    <a:pt x="2206" y="922"/>
                  </a:lnTo>
                  <a:lnTo>
                    <a:pt x="2220" y="882"/>
                  </a:lnTo>
                  <a:lnTo>
                    <a:pt x="2232" y="838"/>
                  </a:lnTo>
                  <a:lnTo>
                    <a:pt x="2244" y="794"/>
                  </a:lnTo>
                  <a:lnTo>
                    <a:pt x="2254" y="748"/>
                  </a:lnTo>
                  <a:lnTo>
                    <a:pt x="2262" y="700"/>
                  </a:lnTo>
                  <a:lnTo>
                    <a:pt x="2600" y="694"/>
                  </a:lnTo>
                  <a:lnTo>
                    <a:pt x="2604" y="736"/>
                  </a:lnTo>
                  <a:lnTo>
                    <a:pt x="2606" y="782"/>
                  </a:lnTo>
                  <a:lnTo>
                    <a:pt x="2604" y="830"/>
                  </a:lnTo>
                  <a:lnTo>
                    <a:pt x="2602" y="878"/>
                  </a:lnTo>
                  <a:lnTo>
                    <a:pt x="2596" y="926"/>
                  </a:lnTo>
                  <a:lnTo>
                    <a:pt x="2590" y="976"/>
                  </a:lnTo>
                  <a:lnTo>
                    <a:pt x="2582" y="1022"/>
                  </a:lnTo>
                  <a:lnTo>
                    <a:pt x="2572" y="1068"/>
                  </a:lnTo>
                  <a:lnTo>
                    <a:pt x="2634" y="1070"/>
                  </a:lnTo>
                  <a:lnTo>
                    <a:pt x="2694" y="1066"/>
                  </a:lnTo>
                  <a:lnTo>
                    <a:pt x="2752" y="1060"/>
                  </a:lnTo>
                  <a:lnTo>
                    <a:pt x="2808" y="1050"/>
                  </a:lnTo>
                  <a:lnTo>
                    <a:pt x="2862" y="1038"/>
                  </a:lnTo>
                  <a:lnTo>
                    <a:pt x="2914" y="1022"/>
                  </a:lnTo>
                  <a:lnTo>
                    <a:pt x="2962" y="1004"/>
                  </a:lnTo>
                  <a:lnTo>
                    <a:pt x="3010" y="982"/>
                  </a:lnTo>
                  <a:lnTo>
                    <a:pt x="3054" y="958"/>
                  </a:lnTo>
                  <a:lnTo>
                    <a:pt x="3096" y="932"/>
                  </a:lnTo>
                  <a:lnTo>
                    <a:pt x="3136" y="904"/>
                  </a:lnTo>
                  <a:lnTo>
                    <a:pt x="3174" y="874"/>
                  </a:lnTo>
                  <a:lnTo>
                    <a:pt x="3208" y="842"/>
                  </a:lnTo>
                  <a:lnTo>
                    <a:pt x="3242" y="808"/>
                  </a:lnTo>
                  <a:lnTo>
                    <a:pt x="3272" y="772"/>
                  </a:lnTo>
                  <a:lnTo>
                    <a:pt x="3300" y="736"/>
                  </a:lnTo>
                  <a:lnTo>
                    <a:pt x="3218" y="716"/>
                  </a:lnTo>
                  <a:lnTo>
                    <a:pt x="3178" y="704"/>
                  </a:lnTo>
                  <a:lnTo>
                    <a:pt x="3140" y="692"/>
                  </a:lnTo>
                  <a:lnTo>
                    <a:pt x="3102" y="678"/>
                  </a:lnTo>
                  <a:lnTo>
                    <a:pt x="3068" y="662"/>
                  </a:lnTo>
                  <a:lnTo>
                    <a:pt x="3036" y="644"/>
                  </a:lnTo>
                  <a:lnTo>
                    <a:pt x="3006" y="624"/>
                  </a:lnTo>
                  <a:lnTo>
                    <a:pt x="3114" y="608"/>
                  </a:lnTo>
                  <a:lnTo>
                    <a:pt x="3222" y="590"/>
                  </a:lnTo>
                  <a:lnTo>
                    <a:pt x="3276" y="580"/>
                  </a:lnTo>
                  <a:lnTo>
                    <a:pt x="3326" y="570"/>
                  </a:lnTo>
                  <a:lnTo>
                    <a:pt x="3378" y="556"/>
                  </a:lnTo>
                  <a:lnTo>
                    <a:pt x="3426" y="540"/>
                  </a:lnTo>
                  <a:close/>
                  <a:moveTo>
                    <a:pt x="2788" y="444"/>
                  </a:moveTo>
                  <a:lnTo>
                    <a:pt x="2788" y="444"/>
                  </a:lnTo>
                  <a:lnTo>
                    <a:pt x="2774" y="442"/>
                  </a:lnTo>
                  <a:lnTo>
                    <a:pt x="2762" y="438"/>
                  </a:lnTo>
                  <a:lnTo>
                    <a:pt x="2752" y="432"/>
                  </a:lnTo>
                  <a:lnTo>
                    <a:pt x="2742" y="424"/>
                  </a:lnTo>
                  <a:lnTo>
                    <a:pt x="2734" y="414"/>
                  </a:lnTo>
                  <a:lnTo>
                    <a:pt x="2728" y="404"/>
                  </a:lnTo>
                  <a:lnTo>
                    <a:pt x="2724" y="392"/>
                  </a:lnTo>
                  <a:lnTo>
                    <a:pt x="2722" y="378"/>
                  </a:lnTo>
                  <a:lnTo>
                    <a:pt x="2724" y="364"/>
                  </a:lnTo>
                  <a:lnTo>
                    <a:pt x="2728" y="352"/>
                  </a:lnTo>
                  <a:lnTo>
                    <a:pt x="2734" y="342"/>
                  </a:lnTo>
                  <a:lnTo>
                    <a:pt x="2742" y="332"/>
                  </a:lnTo>
                  <a:lnTo>
                    <a:pt x="2752" y="324"/>
                  </a:lnTo>
                  <a:lnTo>
                    <a:pt x="2762" y="318"/>
                  </a:lnTo>
                  <a:lnTo>
                    <a:pt x="2774" y="314"/>
                  </a:lnTo>
                  <a:lnTo>
                    <a:pt x="2788" y="312"/>
                  </a:lnTo>
                  <a:lnTo>
                    <a:pt x="2802" y="314"/>
                  </a:lnTo>
                  <a:lnTo>
                    <a:pt x="2814" y="318"/>
                  </a:lnTo>
                  <a:lnTo>
                    <a:pt x="2824" y="324"/>
                  </a:lnTo>
                  <a:lnTo>
                    <a:pt x="2834" y="332"/>
                  </a:lnTo>
                  <a:lnTo>
                    <a:pt x="2842" y="342"/>
                  </a:lnTo>
                  <a:lnTo>
                    <a:pt x="2848" y="352"/>
                  </a:lnTo>
                  <a:lnTo>
                    <a:pt x="2852" y="364"/>
                  </a:lnTo>
                  <a:lnTo>
                    <a:pt x="2854" y="378"/>
                  </a:lnTo>
                  <a:lnTo>
                    <a:pt x="2852" y="392"/>
                  </a:lnTo>
                  <a:lnTo>
                    <a:pt x="2848" y="404"/>
                  </a:lnTo>
                  <a:lnTo>
                    <a:pt x="2842" y="414"/>
                  </a:lnTo>
                  <a:lnTo>
                    <a:pt x="2834" y="424"/>
                  </a:lnTo>
                  <a:lnTo>
                    <a:pt x="2824" y="432"/>
                  </a:lnTo>
                  <a:lnTo>
                    <a:pt x="2814" y="438"/>
                  </a:lnTo>
                  <a:lnTo>
                    <a:pt x="2802" y="442"/>
                  </a:lnTo>
                  <a:lnTo>
                    <a:pt x="2788" y="444"/>
                  </a:lnTo>
                  <a:close/>
                </a:path>
              </a:pathLst>
            </a:custGeom>
            <a:gradFill rotWithShape="1">
              <a:gsLst>
                <a:gs pos="0">
                  <a:srgbClr val="7F7F7F"/>
                </a:gs>
                <a:gs pos="100000">
                  <a:srgbClr val="404040"/>
                </a:gs>
              </a:gsLst>
              <a:lin ang="5400000"/>
            </a:gradFill>
            <a:ln w="9525">
              <a:solidFill>
                <a:srgbClr val="262626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>
                <a:defRPr/>
              </a:pPr>
              <a:endPara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1" name="Group 71"/>
            <p:cNvGrpSpPr>
              <a:grpSpLocks/>
            </p:cNvGrpSpPr>
            <p:nvPr/>
          </p:nvGrpSpPr>
          <p:grpSpPr bwMode="auto">
            <a:xfrm>
              <a:off x="4745294" y="1268119"/>
              <a:ext cx="1000880" cy="436937"/>
              <a:chOff x="1512888" y="527050"/>
              <a:chExt cx="1343025" cy="639763"/>
            </a:xfrm>
          </p:grpSpPr>
          <p:sp>
            <p:nvSpPr>
              <p:cNvPr id="155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6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2" name="Rektangel 63"/>
            <p:cNvSpPr>
              <a:spLocks noChangeArrowheads="1"/>
            </p:cNvSpPr>
            <p:nvPr/>
          </p:nvSpPr>
          <p:spPr bwMode="auto">
            <a:xfrm>
              <a:off x="4737532" y="1361593"/>
              <a:ext cx="1004376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课堂利用率低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13" name="Group 71"/>
            <p:cNvGrpSpPr>
              <a:grpSpLocks/>
            </p:cNvGrpSpPr>
            <p:nvPr/>
          </p:nvGrpSpPr>
          <p:grpSpPr bwMode="auto">
            <a:xfrm>
              <a:off x="4745294" y="4134378"/>
              <a:ext cx="1000880" cy="436937"/>
              <a:chOff x="1512888" y="527050"/>
              <a:chExt cx="1343025" cy="639763"/>
            </a:xfrm>
          </p:grpSpPr>
          <p:sp>
            <p:nvSpPr>
              <p:cNvPr id="153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4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4" name="Rektangel 63"/>
            <p:cNvSpPr>
              <a:spLocks noChangeArrowheads="1"/>
            </p:cNvSpPr>
            <p:nvPr/>
          </p:nvSpPr>
          <p:spPr bwMode="auto">
            <a:xfrm>
              <a:off x="4747189" y="4230877"/>
              <a:ext cx="1008112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作业查找困难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5" name="Line 33"/>
            <p:cNvSpPr>
              <a:spLocks noChangeShapeType="1"/>
            </p:cNvSpPr>
            <p:nvPr/>
          </p:nvSpPr>
          <p:spPr bwMode="auto">
            <a:xfrm rot="11460000" flipH="1">
              <a:off x="1610276" y="2121424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6" name="Rektangel 63"/>
            <p:cNvSpPr>
              <a:spLocks noChangeArrowheads="1"/>
            </p:cNvSpPr>
            <p:nvPr/>
          </p:nvSpPr>
          <p:spPr bwMode="auto">
            <a:xfrm>
              <a:off x="3320375" y="307580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下讨论只能去办公室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7" name="Line 33"/>
            <p:cNvSpPr>
              <a:spLocks noChangeShapeType="1"/>
            </p:cNvSpPr>
            <p:nvPr/>
          </p:nvSpPr>
          <p:spPr bwMode="auto">
            <a:xfrm rot="11460000" flipH="1">
              <a:off x="3123508" y="1927890"/>
              <a:ext cx="906838" cy="166527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8" name="Rektangel 63"/>
            <p:cNvSpPr>
              <a:spLocks noChangeArrowheads="1"/>
            </p:cNvSpPr>
            <p:nvPr/>
          </p:nvSpPr>
          <p:spPr bwMode="auto">
            <a:xfrm>
              <a:off x="2926574" y="1732963"/>
              <a:ext cx="1229177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查询只能在校内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9" name="Line 33"/>
            <p:cNvSpPr>
              <a:spLocks noChangeShapeType="1"/>
            </p:cNvSpPr>
            <p:nvPr/>
          </p:nvSpPr>
          <p:spPr bwMode="auto">
            <a:xfrm rot="11460000" flipH="1">
              <a:off x="4787954" y="2633963"/>
              <a:ext cx="715348" cy="119208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Rektangel 63"/>
            <p:cNvSpPr>
              <a:spLocks noChangeArrowheads="1"/>
            </p:cNvSpPr>
            <p:nvPr/>
          </p:nvSpPr>
          <p:spPr bwMode="auto">
            <a:xfrm>
              <a:off x="4638545" y="3651870"/>
              <a:ext cx="86955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课程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群杂乱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1" name="Line 33"/>
            <p:cNvSpPr>
              <a:spLocks noChangeShapeType="1"/>
            </p:cNvSpPr>
            <p:nvPr/>
          </p:nvSpPr>
          <p:spPr bwMode="auto">
            <a:xfrm rot="11460000" flipH="1">
              <a:off x="5546157" y="3722159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Rektangel 63"/>
            <p:cNvSpPr>
              <a:spLocks noChangeArrowheads="1"/>
            </p:cNvSpPr>
            <p:nvPr/>
          </p:nvSpPr>
          <p:spPr bwMode="auto">
            <a:xfrm>
              <a:off x="5559330" y="339577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学校平台性能差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3" name="Line 33"/>
            <p:cNvSpPr>
              <a:spLocks noChangeShapeType="1"/>
            </p:cNvSpPr>
            <p:nvPr/>
          </p:nvSpPr>
          <p:spPr bwMode="auto">
            <a:xfrm rot="11460000" flipH="1">
              <a:off x="4649158" y="3815540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4" name="Line 33"/>
            <p:cNvSpPr>
              <a:spLocks noChangeShapeType="1"/>
            </p:cNvSpPr>
            <p:nvPr/>
          </p:nvSpPr>
          <p:spPr bwMode="auto">
            <a:xfrm rot="11460000" flipH="1">
              <a:off x="3337532" y="3394723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" name="Line 33"/>
            <p:cNvSpPr>
              <a:spLocks noChangeShapeType="1"/>
            </p:cNvSpPr>
            <p:nvPr/>
          </p:nvSpPr>
          <p:spPr bwMode="auto">
            <a:xfrm rot="11460000" flipH="1">
              <a:off x="3208998" y="3938183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Line 33"/>
            <p:cNvSpPr>
              <a:spLocks noChangeShapeType="1"/>
            </p:cNvSpPr>
            <p:nvPr/>
          </p:nvSpPr>
          <p:spPr bwMode="auto">
            <a:xfrm rot="11460000" flipH="1">
              <a:off x="2616328" y="2320006"/>
              <a:ext cx="496092" cy="84765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7" name="Group 71"/>
            <p:cNvGrpSpPr>
              <a:grpSpLocks/>
            </p:cNvGrpSpPr>
            <p:nvPr/>
          </p:nvGrpSpPr>
          <p:grpSpPr bwMode="auto">
            <a:xfrm>
              <a:off x="3223991" y="1120215"/>
              <a:ext cx="1000880" cy="436937"/>
              <a:chOff x="1512888" y="527050"/>
              <a:chExt cx="1343025" cy="639763"/>
            </a:xfrm>
          </p:grpSpPr>
          <p:sp>
            <p:nvSpPr>
              <p:cNvPr id="151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2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8" name="Rektangel 63"/>
            <p:cNvSpPr>
              <a:spLocks noChangeArrowheads="1"/>
            </p:cNvSpPr>
            <p:nvPr/>
          </p:nvSpPr>
          <p:spPr bwMode="auto">
            <a:xfrm>
              <a:off x="3365108" y="1211058"/>
              <a:ext cx="851813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信息封闭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9" name="Rektangel 63"/>
            <p:cNvSpPr>
              <a:spLocks noChangeArrowheads="1"/>
            </p:cNvSpPr>
            <p:nvPr/>
          </p:nvSpPr>
          <p:spPr bwMode="auto">
            <a:xfrm>
              <a:off x="4716016" y="2283718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上交流平台杂乱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0" name="Line 33"/>
            <p:cNvSpPr>
              <a:spLocks noChangeShapeType="1"/>
            </p:cNvSpPr>
            <p:nvPr/>
          </p:nvSpPr>
          <p:spPr bwMode="auto">
            <a:xfrm rot="11460000" flipH="1">
              <a:off x="4721166" y="3455500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Rektangel 63"/>
            <p:cNvSpPr>
              <a:spLocks noChangeArrowheads="1"/>
            </p:cNvSpPr>
            <p:nvPr/>
          </p:nvSpPr>
          <p:spPr bwMode="auto">
            <a:xfrm>
              <a:off x="4716016" y="3147814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课程平台利用率低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32" name="Group 71"/>
            <p:cNvGrpSpPr>
              <a:grpSpLocks/>
            </p:cNvGrpSpPr>
            <p:nvPr/>
          </p:nvGrpSpPr>
          <p:grpSpPr bwMode="auto">
            <a:xfrm>
              <a:off x="3361475" y="4282282"/>
              <a:ext cx="1000880" cy="436937"/>
              <a:chOff x="1512888" y="527050"/>
              <a:chExt cx="1343025" cy="639763"/>
            </a:xfrm>
          </p:grpSpPr>
          <p:sp>
            <p:nvSpPr>
              <p:cNvPr id="149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0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3" name="Rektangel 63"/>
            <p:cNvSpPr>
              <a:spLocks noChangeArrowheads="1"/>
            </p:cNvSpPr>
            <p:nvPr/>
          </p:nvSpPr>
          <p:spPr bwMode="auto">
            <a:xfrm>
              <a:off x="3491880" y="4299942"/>
              <a:ext cx="828459" cy="415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问题不能及时解决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4" name="Rektangel 63"/>
            <p:cNvSpPr>
              <a:spLocks noChangeArrowheads="1"/>
            </p:cNvSpPr>
            <p:nvPr/>
          </p:nvSpPr>
          <p:spPr bwMode="auto">
            <a:xfrm>
              <a:off x="3213048" y="3611800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线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上讨论只能通过</a:t>
              </a:r>
              <a:r>
                <a:rPr lang="en-US" altLang="zh-CN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QQ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35" name="Group 71"/>
            <p:cNvGrpSpPr>
              <a:grpSpLocks/>
            </p:cNvGrpSpPr>
            <p:nvPr/>
          </p:nvGrpSpPr>
          <p:grpSpPr bwMode="auto">
            <a:xfrm>
              <a:off x="1667750" y="4134378"/>
              <a:ext cx="1000880" cy="436937"/>
              <a:chOff x="1512888" y="527050"/>
              <a:chExt cx="1343025" cy="639763"/>
            </a:xfrm>
          </p:grpSpPr>
          <p:sp>
            <p:nvSpPr>
              <p:cNvPr id="147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8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6" name="Rektangel 63"/>
            <p:cNvSpPr>
              <a:spLocks noChangeArrowheads="1"/>
            </p:cNvSpPr>
            <p:nvPr/>
          </p:nvSpPr>
          <p:spPr bwMode="auto">
            <a:xfrm>
              <a:off x="1810423" y="4227934"/>
              <a:ext cx="806970" cy="253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使用局限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7" name="Line 33"/>
            <p:cNvSpPr>
              <a:spLocks noChangeShapeType="1"/>
            </p:cNvSpPr>
            <p:nvPr/>
          </p:nvSpPr>
          <p:spPr bwMode="auto">
            <a:xfrm rot="11460000" flipH="1">
              <a:off x="1585717" y="3578143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8" name="Rektangel 63"/>
            <p:cNvSpPr>
              <a:spLocks noChangeArrowheads="1"/>
            </p:cNvSpPr>
            <p:nvPr/>
          </p:nvSpPr>
          <p:spPr bwMode="auto">
            <a:xfrm>
              <a:off x="1543953" y="3240604"/>
              <a:ext cx="101182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多数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通过网站查询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39" name="Group 71"/>
            <p:cNvGrpSpPr>
              <a:grpSpLocks/>
            </p:cNvGrpSpPr>
            <p:nvPr/>
          </p:nvGrpSpPr>
          <p:grpSpPr bwMode="auto">
            <a:xfrm>
              <a:off x="1697907" y="1324197"/>
              <a:ext cx="1000880" cy="436937"/>
              <a:chOff x="1512888" y="527050"/>
              <a:chExt cx="1343025" cy="639763"/>
            </a:xfrm>
          </p:grpSpPr>
          <p:sp>
            <p:nvSpPr>
              <p:cNvPr id="145" name="Oval 74"/>
              <p:cNvSpPr>
                <a:spLocks noChangeArrowheads="1"/>
              </p:cNvSpPr>
              <p:nvPr/>
            </p:nvSpPr>
            <p:spPr bwMode="auto">
              <a:xfrm>
                <a:off x="1512888" y="527050"/>
                <a:ext cx="1343025" cy="639763"/>
              </a:xfrm>
              <a:prstGeom prst="ellipse">
                <a:avLst/>
              </a:prstGeom>
              <a:gradFill rotWithShape="1">
                <a:gsLst>
                  <a:gs pos="0">
                    <a:srgbClr val="C0FF4D"/>
                  </a:gs>
                  <a:gs pos="999">
                    <a:srgbClr val="C0FF4D"/>
                  </a:gs>
                  <a:gs pos="100000">
                    <a:srgbClr val="A4D329"/>
                  </a:gs>
                </a:gsLst>
                <a:lin ang="5400000"/>
              </a:gradFill>
              <a:ln w="9525">
                <a:solidFill>
                  <a:srgbClr val="8CB522"/>
                </a:solidFill>
                <a:miter lim="800000"/>
                <a:headEnd/>
                <a:tailEnd/>
              </a:ln>
              <a:effectLst>
                <a:outerShdw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6" name="Oval 75"/>
              <p:cNvSpPr>
                <a:spLocks noChangeArrowheads="1"/>
              </p:cNvSpPr>
              <p:nvPr/>
            </p:nvSpPr>
            <p:spPr bwMode="auto">
              <a:xfrm>
                <a:off x="1563688" y="560470"/>
                <a:ext cx="1243013" cy="592019"/>
              </a:xfrm>
              <a:prstGeom prst="ellipse">
                <a:avLst/>
              </a:prstGeom>
              <a:gradFill rotWithShape="1">
                <a:gsLst>
                  <a:gs pos="0">
                    <a:schemeClr val="bg1">
                      <a:alpha val="59000"/>
                    </a:schemeClr>
                  </a:gs>
                  <a:gs pos="52000">
                    <a:srgbClr val="70AC2E">
                      <a:alpha val="0"/>
                    </a:srgbClr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nb-NO" alt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0" name="Rektangel 63"/>
            <p:cNvSpPr>
              <a:spLocks noChangeArrowheads="1"/>
            </p:cNvSpPr>
            <p:nvPr/>
          </p:nvSpPr>
          <p:spPr bwMode="auto">
            <a:xfrm>
              <a:off x="1784453" y="1349981"/>
              <a:ext cx="935785" cy="415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50" b="1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移动平台不完善</a:t>
              </a:r>
              <a:endParaRPr lang="en-US" altLang="zh-CN" sz="105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1" name="Rektangel 63"/>
            <p:cNvSpPr>
              <a:spLocks noChangeArrowheads="1"/>
            </p:cNvSpPr>
            <p:nvPr/>
          </p:nvSpPr>
          <p:spPr bwMode="auto">
            <a:xfrm>
              <a:off x="1560423" y="1888760"/>
              <a:ext cx="86955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兼容性差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2" name="Rektangel 63"/>
            <p:cNvSpPr>
              <a:spLocks noChangeArrowheads="1"/>
            </p:cNvSpPr>
            <p:nvPr/>
          </p:nvSpPr>
          <p:spPr bwMode="auto">
            <a:xfrm>
              <a:off x="2524027" y="2085966"/>
              <a:ext cx="976457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功能不健全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3" name="Line 33"/>
            <p:cNvSpPr>
              <a:spLocks noChangeShapeType="1"/>
            </p:cNvSpPr>
            <p:nvPr/>
          </p:nvSpPr>
          <p:spPr bwMode="auto">
            <a:xfrm rot="11460000" flipH="1">
              <a:off x="3380712" y="2642039"/>
              <a:ext cx="748885" cy="126081"/>
            </a:xfrm>
            <a:prstGeom prst="line">
              <a:avLst/>
            </a:prstGeom>
            <a:noFill/>
            <a:ln w="19050">
              <a:solidFill>
                <a:srgbClr val="D7D8D9">
                  <a:lumMod val="25000"/>
                </a:srgbClr>
              </a:solidFill>
              <a:prstDash val="sysDot"/>
              <a:round/>
              <a:headEnd/>
              <a:tailEnd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a-DK" sz="12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Rektangel 63"/>
            <p:cNvSpPr>
              <a:spLocks noChangeArrowheads="1"/>
            </p:cNvSpPr>
            <p:nvPr/>
          </p:nvSpPr>
          <p:spPr bwMode="auto">
            <a:xfrm>
              <a:off x="3320375" y="2315656"/>
              <a:ext cx="86955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defTabSz="801688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defTabSz="801688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000" noProof="1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外</a:t>
              </a:r>
              <a:r>
                <a:rPr lang="zh-CN" altLang="en-US" sz="1000" noProof="1" smtClean="0">
                  <a:solidFill>
                    <a:srgbClr val="08080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网无法进入校园网</a:t>
              </a:r>
              <a:endParaRPr lang="en-US" altLang="zh-CN" sz="1000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9135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6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6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6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6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6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6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6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66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6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66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66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66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66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66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03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03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3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3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03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03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3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103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04CFBAE3-8E05-4AF7-97A2-C5C9B3447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103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DC69DBF0-C217-4C73-A0D7-DD12AB2A9B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103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5C840487-4ECE-4BF2-BC63-46FF1DAE9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103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A3657430-E9BA-41D0-AB36-2597CEB8B7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103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F7B45355-318A-4E35-8D8B-E65F36C89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/>
                                        <p:tgtEl>
                                          <p:spTgt spid="103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EC71F3EA-4446-4996-BC28-B63F86EF1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3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>
                                            <p:graphicEl>
                                              <a:dgm id="{D8AF92CD-290A-49AE-A9AC-BD5A56656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 bld="lvlAtOnce"/>
        </p:bldSub>
      </p:bldGraphic>
      <p:bldGraphic spid="9" grpId="1" uiExpand="1">
        <p:bldSub>
          <a:bldDgm bld="lvlAtOnce"/>
        </p:bldSub>
      </p:bldGraphic>
      <p:bldGraphic spid="66" grpId="0" uiExpand="1">
        <p:bldSub>
          <a:bldDgm bld="lvlAtOnce"/>
        </p:bldSub>
      </p:bldGraphic>
      <p:bldGraphic spid="66" grpId="1" uiExpand="1">
        <p:bldSub>
          <a:bldDgm bld="lvlAtOnce"/>
        </p:bldSub>
      </p:bldGraphic>
      <p:bldGraphic spid="103" grpId="0" uiExpand="1">
        <p:bldSub>
          <a:bldDgm bld="lvlAtOnce"/>
        </p:bldSub>
      </p:bldGraphic>
      <p:bldGraphic spid="103" grpId="1" uiExpand="1">
        <p:bldSub>
          <a:bldDgm bld="lvlAtOnc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651" y="757867"/>
            <a:ext cx="4680520" cy="3041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问题模拟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11153" y="757867"/>
            <a:ext cx="1873021" cy="482600"/>
            <a:chOff x="3635896" y="648990"/>
            <a:chExt cx="1873021" cy="48260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635896" y="11315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3635896" y="648990"/>
              <a:ext cx="1873021" cy="0"/>
            </a:xfrm>
            <a:prstGeom prst="line">
              <a:avLst/>
            </a:prstGeom>
            <a:ln w="19050">
              <a:solidFill>
                <a:srgbClr val="A5CB52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119"/>
            <p:cNvSpPr txBox="1"/>
            <p:nvPr/>
          </p:nvSpPr>
          <p:spPr>
            <a:xfrm>
              <a:off x="3770045" y="705624"/>
              <a:ext cx="1584176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消息传递模拟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572000" y="3930610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教师传递作业等信息过程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5536" y="1908577"/>
            <a:ext cx="27363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教师在发布作业等信息通常通过</a:t>
            </a:r>
            <a:r>
              <a:rPr lang="en-US" altLang="zh-CN" dirty="0" smtClean="0"/>
              <a:t>XX</a:t>
            </a:r>
            <a:r>
              <a:rPr lang="zh-CN" altLang="en-US" dirty="0" smtClean="0"/>
              <a:t>学校教学平台，</a:t>
            </a:r>
            <a:r>
              <a:rPr lang="en-US" altLang="zh-CN" dirty="0" smtClean="0"/>
              <a:t>FTP</a:t>
            </a:r>
            <a:r>
              <a:rPr lang="zh-CN" altLang="en-US" dirty="0" smtClean="0"/>
              <a:t>或者课堂想同学传达作业信息，学生更多的只能通过上网下载和课堂记录获得作业等消息。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07904" y="3930610"/>
            <a:ext cx="464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学校发送考试安排，成绩等信息过程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568" y="1923678"/>
            <a:ext cx="21602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校方在发布考试安排、成绩等信息的过程中，通常会采取教师课堂通知，发布到教务处网站供学生查看等方法。</a:t>
            </a:r>
            <a:endParaRPr lang="zh-CN" alt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652" y="814501"/>
            <a:ext cx="4680520" cy="2985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爆炸形 2 10"/>
          <p:cNvSpPr/>
          <p:nvPr/>
        </p:nvSpPr>
        <p:spPr>
          <a:xfrm>
            <a:off x="2555776" y="1386890"/>
            <a:ext cx="4219339" cy="2412641"/>
          </a:xfrm>
          <a:prstGeom prst="irregularSeal2">
            <a:avLst/>
          </a:prstGeom>
          <a:solidFill>
            <a:schemeClr val="accent3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信息传递介质</a:t>
            </a:r>
            <a:endParaRPr lang="en-US" altLang="zh-CN" sz="2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移动性差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456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10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5576" y="92566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问卷调查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771550"/>
            <a:ext cx="3478253" cy="3759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椭圆 3"/>
          <p:cNvSpPr/>
          <p:nvPr/>
        </p:nvSpPr>
        <p:spPr>
          <a:xfrm>
            <a:off x="1137485" y="936114"/>
            <a:ext cx="3024336" cy="36004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268" y="771550"/>
            <a:ext cx="3530549" cy="3759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椭圆 6"/>
          <p:cNvSpPr/>
          <p:nvPr/>
        </p:nvSpPr>
        <p:spPr>
          <a:xfrm>
            <a:off x="5076056" y="1069856"/>
            <a:ext cx="3024336" cy="36004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62522"/>
            <a:ext cx="4090506" cy="2577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268" y="1380012"/>
            <a:ext cx="4007272" cy="254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076056" y="1249472"/>
            <a:ext cx="3218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通过调查结果可以发现，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学校的微信使用率已经达到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，同时每天都使用微信的学生已经超过了总体的一半，而且在众多移动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中，商家更愿意通过微信公众平台发送广告。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3"/>
          <p:cNvSpPr>
            <a:spLocks/>
          </p:cNvSpPr>
          <p:nvPr/>
        </p:nvSpPr>
        <p:spPr bwMode="gray">
          <a:xfrm>
            <a:off x="903260" y="843558"/>
            <a:ext cx="3659188" cy="1879600"/>
          </a:xfrm>
          <a:custGeom>
            <a:avLst/>
            <a:gdLst>
              <a:gd name="T0" fmla="*/ 2304 w 2305"/>
              <a:gd name="T1" fmla="*/ 691 h 1184"/>
              <a:gd name="T2" fmla="*/ 1991 w 2305"/>
              <a:gd name="T3" fmla="*/ 833 h 1184"/>
              <a:gd name="T4" fmla="*/ 1817 w 2305"/>
              <a:gd name="T5" fmla="*/ 1184 h 1184"/>
              <a:gd name="T6" fmla="*/ 0 w 2305"/>
              <a:gd name="T7" fmla="*/ 1184 h 1184"/>
              <a:gd name="T8" fmla="*/ 0 w 2305"/>
              <a:gd name="T9" fmla="*/ 1 h 1184"/>
              <a:gd name="T10" fmla="*/ 2305 w 2305"/>
              <a:gd name="T11" fmla="*/ 0 h 1184"/>
              <a:gd name="T12" fmla="*/ 2304 w 2305"/>
              <a:gd name="T13" fmla="*/ 691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5" h="1184">
                <a:moveTo>
                  <a:pt x="2304" y="691"/>
                </a:moveTo>
                <a:cubicBezTo>
                  <a:pt x="2183" y="700"/>
                  <a:pt x="2056" y="766"/>
                  <a:pt x="1991" y="833"/>
                </a:cubicBezTo>
                <a:cubicBezTo>
                  <a:pt x="1926" y="900"/>
                  <a:pt x="1835" y="1007"/>
                  <a:pt x="1817" y="1184"/>
                </a:cubicBezTo>
                <a:lnTo>
                  <a:pt x="0" y="1184"/>
                </a:lnTo>
                <a:lnTo>
                  <a:pt x="0" y="1"/>
                </a:lnTo>
                <a:lnTo>
                  <a:pt x="2305" y="0"/>
                </a:lnTo>
                <a:lnTo>
                  <a:pt x="2304" y="691"/>
                </a:lnTo>
                <a:close/>
              </a:path>
            </a:pathLst>
          </a:custGeom>
          <a:noFill/>
          <a:ln w="12700" cmpd="sng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2" name="Freeform 5"/>
          <p:cNvSpPr>
            <a:spLocks/>
          </p:cNvSpPr>
          <p:nvPr/>
        </p:nvSpPr>
        <p:spPr bwMode="gray">
          <a:xfrm>
            <a:off x="4729731" y="843558"/>
            <a:ext cx="3659187" cy="1879600"/>
          </a:xfrm>
          <a:custGeom>
            <a:avLst/>
            <a:gdLst>
              <a:gd name="T0" fmla="*/ 1 w 2305"/>
              <a:gd name="T1" fmla="*/ 691 h 1184"/>
              <a:gd name="T2" fmla="*/ 314 w 2305"/>
              <a:gd name="T3" fmla="*/ 833 h 1184"/>
              <a:gd name="T4" fmla="*/ 481 w 2305"/>
              <a:gd name="T5" fmla="*/ 1182 h 1184"/>
              <a:gd name="T6" fmla="*/ 2305 w 2305"/>
              <a:gd name="T7" fmla="*/ 1184 h 1184"/>
              <a:gd name="T8" fmla="*/ 2305 w 2305"/>
              <a:gd name="T9" fmla="*/ 1 h 1184"/>
              <a:gd name="T10" fmla="*/ 0 w 2305"/>
              <a:gd name="T11" fmla="*/ 0 h 1184"/>
              <a:gd name="T12" fmla="*/ 1 w 2305"/>
              <a:gd name="T13" fmla="*/ 691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5" h="1184">
                <a:moveTo>
                  <a:pt x="1" y="691"/>
                </a:moveTo>
                <a:cubicBezTo>
                  <a:pt x="122" y="700"/>
                  <a:pt x="249" y="766"/>
                  <a:pt x="314" y="833"/>
                </a:cubicBezTo>
                <a:cubicBezTo>
                  <a:pt x="379" y="900"/>
                  <a:pt x="463" y="1005"/>
                  <a:pt x="481" y="1182"/>
                </a:cubicBezTo>
                <a:lnTo>
                  <a:pt x="2305" y="1184"/>
                </a:lnTo>
                <a:lnTo>
                  <a:pt x="2305" y="1"/>
                </a:lnTo>
                <a:lnTo>
                  <a:pt x="0" y="0"/>
                </a:lnTo>
                <a:lnTo>
                  <a:pt x="1" y="691"/>
                </a:lnTo>
                <a:close/>
              </a:path>
            </a:pathLst>
          </a:custGeom>
          <a:noFill/>
          <a:ln w="12700" cmpd="sng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gray">
          <a:xfrm>
            <a:off x="900085" y="2925341"/>
            <a:ext cx="3659188" cy="1879600"/>
          </a:xfrm>
          <a:custGeom>
            <a:avLst/>
            <a:gdLst>
              <a:gd name="T0" fmla="*/ 2304 w 2305"/>
              <a:gd name="T1" fmla="*/ 493 h 1184"/>
              <a:gd name="T2" fmla="*/ 1991 w 2305"/>
              <a:gd name="T3" fmla="*/ 351 h 1184"/>
              <a:gd name="T4" fmla="*/ 1813 w 2305"/>
              <a:gd name="T5" fmla="*/ 1 h 1184"/>
              <a:gd name="T6" fmla="*/ 0 w 2305"/>
              <a:gd name="T7" fmla="*/ 0 h 1184"/>
              <a:gd name="T8" fmla="*/ 0 w 2305"/>
              <a:gd name="T9" fmla="*/ 1183 h 1184"/>
              <a:gd name="T10" fmla="*/ 2305 w 2305"/>
              <a:gd name="T11" fmla="*/ 1184 h 1184"/>
              <a:gd name="T12" fmla="*/ 2304 w 2305"/>
              <a:gd name="T13" fmla="*/ 493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5" h="1184">
                <a:moveTo>
                  <a:pt x="2304" y="493"/>
                </a:moveTo>
                <a:cubicBezTo>
                  <a:pt x="2183" y="484"/>
                  <a:pt x="2056" y="418"/>
                  <a:pt x="1991" y="351"/>
                </a:cubicBezTo>
                <a:cubicBezTo>
                  <a:pt x="1926" y="284"/>
                  <a:pt x="1831" y="178"/>
                  <a:pt x="1813" y="1"/>
                </a:cubicBezTo>
                <a:lnTo>
                  <a:pt x="0" y="0"/>
                </a:lnTo>
                <a:lnTo>
                  <a:pt x="0" y="1183"/>
                </a:lnTo>
                <a:lnTo>
                  <a:pt x="2305" y="1184"/>
                </a:lnTo>
                <a:lnTo>
                  <a:pt x="2304" y="493"/>
                </a:lnTo>
                <a:close/>
              </a:path>
            </a:pathLst>
          </a:custGeom>
          <a:noFill/>
          <a:ln w="12700" cmpd="sng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8"/>
          <p:cNvSpPr>
            <a:spLocks/>
          </p:cNvSpPr>
          <p:nvPr/>
        </p:nvSpPr>
        <p:spPr bwMode="gray">
          <a:xfrm>
            <a:off x="4726563" y="2915818"/>
            <a:ext cx="3659187" cy="1881188"/>
          </a:xfrm>
          <a:custGeom>
            <a:avLst/>
            <a:gdLst>
              <a:gd name="T0" fmla="*/ 1 w 2305"/>
              <a:gd name="T1" fmla="*/ 494 h 1185"/>
              <a:gd name="T2" fmla="*/ 314 w 2305"/>
              <a:gd name="T3" fmla="*/ 352 h 1185"/>
              <a:gd name="T4" fmla="*/ 483 w 2305"/>
              <a:gd name="T5" fmla="*/ 0 h 1185"/>
              <a:gd name="T6" fmla="*/ 2305 w 2305"/>
              <a:gd name="T7" fmla="*/ 1 h 1185"/>
              <a:gd name="T8" fmla="*/ 2305 w 2305"/>
              <a:gd name="T9" fmla="*/ 1184 h 1185"/>
              <a:gd name="T10" fmla="*/ 0 w 2305"/>
              <a:gd name="T11" fmla="*/ 1185 h 1185"/>
              <a:gd name="T12" fmla="*/ 1 w 2305"/>
              <a:gd name="T13" fmla="*/ 494 h 1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5" h="1185">
                <a:moveTo>
                  <a:pt x="1" y="494"/>
                </a:moveTo>
                <a:cubicBezTo>
                  <a:pt x="122" y="485"/>
                  <a:pt x="249" y="419"/>
                  <a:pt x="314" y="352"/>
                </a:cubicBezTo>
                <a:cubicBezTo>
                  <a:pt x="379" y="285"/>
                  <a:pt x="465" y="177"/>
                  <a:pt x="483" y="0"/>
                </a:cubicBezTo>
                <a:lnTo>
                  <a:pt x="2305" y="1"/>
                </a:lnTo>
                <a:lnTo>
                  <a:pt x="2305" y="1184"/>
                </a:lnTo>
                <a:lnTo>
                  <a:pt x="0" y="1185"/>
                </a:lnTo>
                <a:lnTo>
                  <a:pt x="1" y="494"/>
                </a:lnTo>
                <a:close/>
              </a:path>
            </a:pathLst>
          </a:custGeom>
          <a:noFill/>
          <a:ln w="12700" cmpd="sng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902769" y="960569"/>
            <a:ext cx="3652837" cy="424752"/>
            <a:chOff x="830759" y="1317903"/>
            <a:chExt cx="3652838" cy="424751"/>
          </a:xfrm>
          <a:solidFill>
            <a:schemeClr val="accent2"/>
          </a:solidFill>
        </p:grpSpPr>
        <p:sp>
          <p:nvSpPr>
            <p:cNvPr id="16" name="Rectangle 4"/>
            <p:cNvSpPr>
              <a:spLocks noChangeArrowheads="1"/>
            </p:cNvSpPr>
            <p:nvPr/>
          </p:nvSpPr>
          <p:spPr bwMode="gray">
            <a:xfrm>
              <a:off x="830759" y="1320379"/>
              <a:ext cx="3652838" cy="422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" name="Rectangle 11"/>
            <p:cNvSpPr>
              <a:spLocks noChangeArrowheads="1"/>
            </p:cNvSpPr>
            <p:nvPr/>
          </p:nvSpPr>
          <p:spPr bwMode="gray">
            <a:xfrm>
              <a:off x="976809" y="1317903"/>
              <a:ext cx="2257425" cy="40010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潜在优势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Rectangle 17"/>
          <p:cNvSpPr>
            <a:spLocks noChangeArrowheads="1"/>
          </p:cNvSpPr>
          <p:nvPr/>
        </p:nvSpPr>
        <p:spPr bwMode="gray">
          <a:xfrm>
            <a:off x="1031351" y="1535375"/>
            <a:ext cx="2954338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/>
                    </a:gs>
                    <a:gs pos="5000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ts val="1680"/>
              </a:lnSpc>
              <a:defRPr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有利的竞争态势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1680"/>
              </a:lnSpc>
              <a:defRPr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庞大的用户群体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1680"/>
              </a:lnSpc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便捷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性高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1680"/>
              </a:lnSpc>
              <a:defRPr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学校支持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gray">
          <a:xfrm>
            <a:off x="6444208" y="1635646"/>
            <a:ext cx="1824562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/>
                    </a:gs>
                    <a:gs pos="5000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lnSpc>
                <a:spcPts val="168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管理力度不足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ts val="168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设备性能不高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ts val="168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业务拓展不清晰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ts val="168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市场规划能力不强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Box 26"/>
          <p:cNvSpPr txBox="1">
            <a:spLocks noChangeArrowheads="1"/>
          </p:cNvSpPr>
          <p:nvPr/>
        </p:nvSpPr>
        <p:spPr bwMode="gray">
          <a:xfrm>
            <a:off x="972614" y="3795886"/>
            <a:ext cx="3352800" cy="7463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/>
                    </a:gs>
                    <a:gs pos="5000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ts val="1680"/>
              </a:lnSpc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服务特定群体用户</a:t>
            </a:r>
            <a:endParaRPr lang="en-US" altLang="zh-CN" dirty="0"/>
          </a:p>
          <a:p>
            <a:r>
              <a:rPr lang="zh-CN" altLang="en-US" dirty="0"/>
              <a:t>竞争对手少</a:t>
            </a:r>
            <a:endParaRPr lang="en-US" altLang="zh-CN" dirty="0"/>
          </a:p>
          <a:p>
            <a:r>
              <a:rPr lang="zh-CN" altLang="en-US" dirty="0"/>
              <a:t>品牌形象拓展通路</a:t>
            </a:r>
            <a:endParaRPr lang="en-US" altLang="zh-CN" dirty="0"/>
          </a:p>
        </p:txBody>
      </p:sp>
      <p:sp>
        <p:nvSpPr>
          <p:cNvPr id="21" name="Text Box 27"/>
          <p:cNvSpPr txBox="1">
            <a:spLocks noChangeArrowheads="1"/>
          </p:cNvSpPr>
          <p:nvPr/>
        </p:nvSpPr>
        <p:spPr bwMode="gray">
          <a:xfrm>
            <a:off x="6296474" y="3695615"/>
            <a:ext cx="2019942" cy="964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/>
                    </a:gs>
                    <a:gs pos="5000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ts val="1680"/>
              </a:lnSpc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/>
            <a:r>
              <a:rPr lang="zh-CN" altLang="en-US" dirty="0"/>
              <a:t>强势竞争者的进入</a:t>
            </a:r>
            <a:endParaRPr lang="en-US" altLang="zh-CN" dirty="0"/>
          </a:p>
          <a:p>
            <a:pPr algn="r"/>
            <a:r>
              <a:rPr lang="zh-CN" altLang="en-US" dirty="0"/>
              <a:t>用户使用度下降</a:t>
            </a:r>
            <a:endParaRPr lang="en-US" altLang="zh-CN" dirty="0"/>
          </a:p>
          <a:p>
            <a:pPr algn="r"/>
            <a:r>
              <a:rPr lang="zh-CN" altLang="en-US" dirty="0"/>
              <a:t>学校支持下降</a:t>
            </a:r>
            <a:endParaRPr lang="en-US" altLang="zh-CN" dirty="0"/>
          </a:p>
          <a:p>
            <a:pPr algn="r"/>
            <a:r>
              <a:rPr lang="zh-CN" altLang="en-US" dirty="0"/>
              <a:t>替代产品增多</a:t>
            </a:r>
            <a:endParaRPr lang="en-US" altLang="zh-CN" dirty="0"/>
          </a:p>
        </p:txBody>
      </p: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899592" y="3031557"/>
            <a:ext cx="3165475" cy="461962"/>
            <a:chOff x="827584" y="3389462"/>
            <a:chExt cx="3165475" cy="461962"/>
          </a:xfrm>
          <a:solidFill>
            <a:schemeClr val="accent2"/>
          </a:solidFill>
        </p:grpSpPr>
        <p:sp>
          <p:nvSpPr>
            <p:cNvPr id="23" name="Freeform 10"/>
            <p:cNvSpPr>
              <a:spLocks/>
            </p:cNvSpPr>
            <p:nvPr/>
          </p:nvSpPr>
          <p:spPr bwMode="gray">
            <a:xfrm flipH="1">
              <a:off x="827584" y="3389462"/>
              <a:ext cx="3165475" cy="461962"/>
            </a:xfrm>
            <a:custGeom>
              <a:avLst/>
              <a:gdLst>
                <a:gd name="T0" fmla="*/ 437819734 w 2007"/>
                <a:gd name="T1" fmla="*/ 7559667 h 291"/>
                <a:gd name="T2" fmla="*/ 0 w 2007"/>
                <a:gd name="T3" fmla="*/ 733363881 h 291"/>
                <a:gd name="T4" fmla="*/ 2147483647 w 2007"/>
                <a:gd name="T5" fmla="*/ 733363881 h 291"/>
                <a:gd name="T6" fmla="*/ 2147483647 w 2007"/>
                <a:gd name="T7" fmla="*/ 0 h 291"/>
                <a:gd name="T8" fmla="*/ 437819734 w 2007"/>
                <a:gd name="T9" fmla="*/ 7559667 h 2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07" h="291">
                  <a:moveTo>
                    <a:pt x="176" y="3"/>
                  </a:moveTo>
                  <a:cubicBezTo>
                    <a:pt x="133" y="163"/>
                    <a:pt x="72" y="214"/>
                    <a:pt x="0" y="291"/>
                  </a:cubicBezTo>
                  <a:lnTo>
                    <a:pt x="2007" y="291"/>
                  </a:lnTo>
                  <a:lnTo>
                    <a:pt x="2007" y="0"/>
                  </a:lnTo>
                  <a:lnTo>
                    <a:pt x="17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" name="Rectangle 11"/>
            <p:cNvSpPr>
              <a:spLocks noChangeArrowheads="1"/>
            </p:cNvSpPr>
            <p:nvPr/>
          </p:nvSpPr>
          <p:spPr bwMode="gray">
            <a:xfrm>
              <a:off x="976809" y="3420388"/>
              <a:ext cx="2257425" cy="4001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潜在机会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>
            <a:grpSpLocks/>
          </p:cNvGrpSpPr>
          <p:nvPr/>
        </p:nvGrpSpPr>
        <p:grpSpPr bwMode="auto">
          <a:xfrm>
            <a:off x="4722289" y="963045"/>
            <a:ext cx="3663950" cy="422276"/>
            <a:chOff x="4649291" y="1320379"/>
            <a:chExt cx="3663950" cy="422275"/>
          </a:xfrm>
          <a:solidFill>
            <a:schemeClr val="accent2"/>
          </a:solidFill>
        </p:grpSpPr>
        <p:sp>
          <p:nvSpPr>
            <p:cNvPr id="26" name="Rectangle 6"/>
            <p:cNvSpPr>
              <a:spLocks noChangeArrowheads="1"/>
            </p:cNvSpPr>
            <p:nvPr/>
          </p:nvSpPr>
          <p:spPr bwMode="gray">
            <a:xfrm flipH="1">
              <a:off x="4649291" y="1320379"/>
              <a:ext cx="3663950" cy="422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7" name="Rectangle 11"/>
            <p:cNvSpPr>
              <a:spLocks noChangeArrowheads="1"/>
            </p:cNvSpPr>
            <p:nvPr/>
          </p:nvSpPr>
          <p:spPr bwMode="gray">
            <a:xfrm>
              <a:off x="5917704" y="1331461"/>
              <a:ext cx="2257425" cy="40010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潜在劣势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200134" y="3055368"/>
            <a:ext cx="3186113" cy="461963"/>
            <a:chOff x="5127128" y="3413274"/>
            <a:chExt cx="3186113" cy="461963"/>
          </a:xfrm>
          <a:solidFill>
            <a:schemeClr val="accent2"/>
          </a:solidFill>
        </p:grpSpPr>
        <p:sp>
          <p:nvSpPr>
            <p:cNvPr id="29" name="Freeform 9"/>
            <p:cNvSpPr>
              <a:spLocks/>
            </p:cNvSpPr>
            <p:nvPr/>
          </p:nvSpPr>
          <p:spPr bwMode="gray">
            <a:xfrm>
              <a:off x="5127128" y="3413274"/>
              <a:ext cx="3186113" cy="461963"/>
            </a:xfrm>
            <a:custGeom>
              <a:avLst/>
              <a:gdLst>
                <a:gd name="T0" fmla="*/ 443547570 w 2007"/>
                <a:gd name="T1" fmla="*/ 7561271 h 291"/>
                <a:gd name="T2" fmla="*/ 0 w 2007"/>
                <a:gd name="T3" fmla="*/ 733367056 h 291"/>
                <a:gd name="T4" fmla="*/ 2147483647 w 2007"/>
                <a:gd name="T5" fmla="*/ 733367056 h 291"/>
                <a:gd name="T6" fmla="*/ 2147483647 w 2007"/>
                <a:gd name="T7" fmla="*/ 0 h 291"/>
                <a:gd name="T8" fmla="*/ 443547570 w 2007"/>
                <a:gd name="T9" fmla="*/ 7561271 h 2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07" h="291">
                  <a:moveTo>
                    <a:pt x="176" y="3"/>
                  </a:moveTo>
                  <a:cubicBezTo>
                    <a:pt x="133" y="163"/>
                    <a:pt x="72" y="214"/>
                    <a:pt x="0" y="291"/>
                  </a:cubicBezTo>
                  <a:lnTo>
                    <a:pt x="2007" y="291"/>
                  </a:lnTo>
                  <a:lnTo>
                    <a:pt x="2007" y="0"/>
                  </a:lnTo>
                  <a:lnTo>
                    <a:pt x="17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" name="Rectangle 11"/>
            <p:cNvSpPr>
              <a:spLocks noChangeArrowheads="1"/>
            </p:cNvSpPr>
            <p:nvPr/>
          </p:nvSpPr>
          <p:spPr bwMode="gray">
            <a:xfrm>
              <a:off x="5917704" y="3444200"/>
              <a:ext cx="2257425" cy="4001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潜在威胁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3960289" y="2139381"/>
            <a:ext cx="1358900" cy="1358900"/>
            <a:chOff x="3887185" y="2497460"/>
            <a:chExt cx="1358904" cy="1358904"/>
          </a:xfrm>
          <a:solidFill>
            <a:schemeClr val="accent2"/>
          </a:solidFill>
        </p:grpSpPr>
        <p:sp>
          <p:nvSpPr>
            <p:cNvPr id="32" name="椭圆 31"/>
            <p:cNvSpPr/>
            <p:nvPr/>
          </p:nvSpPr>
          <p:spPr>
            <a:xfrm>
              <a:off x="3887185" y="2497460"/>
              <a:ext cx="1358904" cy="13589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Rectangle 11"/>
            <p:cNvSpPr>
              <a:spLocks noChangeArrowheads="1"/>
            </p:cNvSpPr>
            <p:nvPr/>
          </p:nvSpPr>
          <p:spPr bwMode="gray">
            <a:xfrm>
              <a:off x="3937024" y="2818061"/>
              <a:ext cx="1253900" cy="7078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xtLst/>
          </p:spPr>
          <p:txBody>
            <a:bodyPr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rPr>
                <a:t>SWOT</a:t>
              </a:r>
              <a:r>
                <a:rPr lang="zh-CN" altLang="en-US" sz="2000" dirty="0" smtClean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rPr>
                <a:t>分析</a:t>
              </a:r>
              <a:endParaRPr lang="zh-CN" altLang="en-US" sz="2000" dirty="0">
                <a:solidFill>
                  <a:schemeClr val="bg1"/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787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4.12708E-6 L -0.02674 0.25047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7" y="12523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12708E-6 L -0.50313 0.25047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56" y="1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13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0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500"/>
                            </p:stCondLst>
                            <p:childTnLst>
                              <p:par>
                                <p:cTn id="1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500"/>
                            </p:stCondLst>
                            <p:childTnLst>
                              <p:par>
                                <p:cTn id="1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000"/>
                            </p:stCondLst>
                            <p:childTnLst>
                              <p:par>
                                <p:cTn id="1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0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500"/>
                            </p:stCondLst>
                            <p:childTnLst>
                              <p:par>
                                <p:cTn id="1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500"/>
                            </p:stCondLst>
                            <p:childTnLst>
                              <p:par>
                                <p:cTn id="1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000"/>
                            </p:stCondLst>
                            <p:childTnLst>
                              <p:par>
                                <p:cTn id="1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4" grpId="1" animBg="1"/>
      <p:bldP spid="7" grpId="0" animBg="1"/>
      <p:bldP spid="7" grpId="1" animBg="1"/>
      <p:bldP spid="3" grpId="0"/>
      <p:bldP spid="3" grpId="1"/>
      <p:bldP spid="18" grpId="0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82997" y="1263845"/>
            <a:ext cx="2697115" cy="2665842"/>
            <a:chOff x="2882997" y="1263845"/>
            <a:chExt cx="2697115" cy="2665842"/>
          </a:xfrm>
        </p:grpSpPr>
        <p:sp>
          <p:nvSpPr>
            <p:cNvPr id="3" name="椭圆 2"/>
            <p:cNvSpPr/>
            <p:nvPr/>
          </p:nvSpPr>
          <p:spPr>
            <a:xfrm>
              <a:off x="2915816" y="1263845"/>
              <a:ext cx="2664296" cy="2664296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5378912" y="2974108"/>
              <a:ext cx="201200" cy="201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4644008" y="1284212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709886" y="3754353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882997" y="2131209"/>
              <a:ext cx="175334" cy="17533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六边形 7"/>
          <p:cNvSpPr/>
          <p:nvPr/>
        </p:nvSpPr>
        <p:spPr>
          <a:xfrm rot="20402482">
            <a:off x="4576122" y="3446512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</a:rPr>
              <a:t>W/T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9" name="六边形 8"/>
          <p:cNvSpPr/>
          <p:nvPr/>
        </p:nvSpPr>
        <p:spPr>
          <a:xfrm rot="20402482">
            <a:off x="3323136" y="1163247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</a:rPr>
              <a:t>S/O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0" name="六边形 9"/>
          <p:cNvSpPr/>
          <p:nvPr/>
        </p:nvSpPr>
        <p:spPr>
          <a:xfrm rot="20305270">
            <a:off x="5150719" y="1749013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chemeClr val="bg1"/>
                </a:solidFill>
              </a:rPr>
              <a:t>W</a:t>
            </a:r>
            <a:r>
              <a:rPr lang="en-US" altLang="zh-CN" sz="1050" dirty="0" smtClean="0">
                <a:solidFill>
                  <a:schemeClr val="bg1"/>
                </a:solidFill>
              </a:rPr>
              <a:t>/O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六边形 10"/>
          <p:cNvSpPr/>
          <p:nvPr/>
        </p:nvSpPr>
        <p:spPr>
          <a:xfrm rot="19463434">
            <a:off x="2762358" y="2879009"/>
            <a:ext cx="657584" cy="59259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bg1"/>
                </a:solidFill>
              </a:rPr>
              <a:t>S/T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613954" y="3358390"/>
            <a:ext cx="2168435" cy="1753326"/>
          </a:xfrm>
          <a:custGeom>
            <a:avLst/>
            <a:gdLst>
              <a:gd name="connsiteX0" fmla="*/ 2782389 w 2782389"/>
              <a:gd name="connsiteY0" fmla="*/ 0 h 3696789"/>
              <a:gd name="connsiteX1" fmla="*/ 2782389 w 2782389"/>
              <a:gd name="connsiteY1" fmla="*/ 0 h 3696789"/>
              <a:gd name="connsiteX2" fmla="*/ 613954 w 2782389"/>
              <a:gd name="connsiteY2" fmla="*/ 13063 h 3696789"/>
              <a:gd name="connsiteX3" fmla="*/ 0 w 2782389"/>
              <a:gd name="connsiteY3" fmla="*/ 3696789 h 3696789"/>
              <a:gd name="connsiteX0" fmla="*/ 2207623 w 2207623"/>
              <a:gd name="connsiteY0" fmla="*/ 0 h 2129246"/>
              <a:gd name="connsiteX1" fmla="*/ 2207623 w 2207623"/>
              <a:gd name="connsiteY1" fmla="*/ 0 h 2129246"/>
              <a:gd name="connsiteX2" fmla="*/ 39188 w 2207623"/>
              <a:gd name="connsiteY2" fmla="*/ 13063 h 2129246"/>
              <a:gd name="connsiteX3" fmla="*/ 0 w 2207623"/>
              <a:gd name="connsiteY3" fmla="*/ 2129246 h 2129246"/>
              <a:gd name="connsiteX0" fmla="*/ 2168435 w 2168435"/>
              <a:gd name="connsiteY0" fmla="*/ 0 h 2129246"/>
              <a:gd name="connsiteX1" fmla="*/ 2168435 w 2168435"/>
              <a:gd name="connsiteY1" fmla="*/ 0 h 2129246"/>
              <a:gd name="connsiteX2" fmla="*/ 0 w 2168435"/>
              <a:gd name="connsiteY2" fmla="*/ 13063 h 2129246"/>
              <a:gd name="connsiteX3" fmla="*/ 0 w 2168435"/>
              <a:gd name="connsiteY3" fmla="*/ 2129246 h 2129246"/>
              <a:gd name="connsiteX0" fmla="*/ 2168435 w 2168435"/>
              <a:gd name="connsiteY0" fmla="*/ 0 h 2283736"/>
              <a:gd name="connsiteX1" fmla="*/ 2168435 w 2168435"/>
              <a:gd name="connsiteY1" fmla="*/ 0 h 2283736"/>
              <a:gd name="connsiteX2" fmla="*/ 0 w 2168435"/>
              <a:gd name="connsiteY2" fmla="*/ 13063 h 2283736"/>
              <a:gd name="connsiteX3" fmla="*/ 0 w 2168435"/>
              <a:gd name="connsiteY3" fmla="*/ 2129246 h 2283736"/>
              <a:gd name="connsiteX4" fmla="*/ 13063 w 2168435"/>
              <a:gd name="connsiteY4" fmla="*/ 2121294 h 2283736"/>
              <a:gd name="connsiteX0" fmla="*/ 2169282 w 2169282"/>
              <a:gd name="connsiteY0" fmla="*/ 0 h 2378433"/>
              <a:gd name="connsiteX1" fmla="*/ 2169282 w 2169282"/>
              <a:gd name="connsiteY1" fmla="*/ 0 h 2378433"/>
              <a:gd name="connsiteX2" fmla="*/ 847 w 2169282"/>
              <a:gd name="connsiteY2" fmla="*/ 13063 h 2378433"/>
              <a:gd name="connsiteX3" fmla="*/ 847 w 2169282"/>
              <a:gd name="connsiteY3" fmla="*/ 2129246 h 2378433"/>
              <a:gd name="connsiteX4" fmla="*/ 847 w 2169282"/>
              <a:gd name="connsiteY4" fmla="*/ 2356426 h 2378433"/>
              <a:gd name="connsiteX0" fmla="*/ 2168435 w 2730137"/>
              <a:gd name="connsiteY0" fmla="*/ 0 h 2298205"/>
              <a:gd name="connsiteX1" fmla="*/ 2168435 w 2730137"/>
              <a:gd name="connsiteY1" fmla="*/ 0 h 2298205"/>
              <a:gd name="connsiteX2" fmla="*/ 0 w 2730137"/>
              <a:gd name="connsiteY2" fmla="*/ 13063 h 2298205"/>
              <a:gd name="connsiteX3" fmla="*/ 0 w 2730137"/>
              <a:gd name="connsiteY3" fmla="*/ 2129246 h 2298205"/>
              <a:gd name="connsiteX4" fmla="*/ 2730137 w 2730137"/>
              <a:gd name="connsiteY4" fmla="*/ 2173546 h 2298205"/>
              <a:gd name="connsiteX0" fmla="*/ 2168467 w 2730169"/>
              <a:gd name="connsiteY0" fmla="*/ 0 h 2173604"/>
              <a:gd name="connsiteX1" fmla="*/ 2168467 w 2730169"/>
              <a:gd name="connsiteY1" fmla="*/ 0 h 2173604"/>
              <a:gd name="connsiteX2" fmla="*/ 32 w 2730169"/>
              <a:gd name="connsiteY2" fmla="*/ 13063 h 2173604"/>
              <a:gd name="connsiteX3" fmla="*/ 32 w 2730169"/>
              <a:gd name="connsiteY3" fmla="*/ 2129246 h 2173604"/>
              <a:gd name="connsiteX4" fmla="*/ 2730169 w 2730169"/>
              <a:gd name="connsiteY4" fmla="*/ 2173546 h 2173604"/>
              <a:gd name="connsiteX0" fmla="*/ 2168468 w 2664856"/>
              <a:gd name="connsiteY0" fmla="*/ 0 h 2131886"/>
              <a:gd name="connsiteX1" fmla="*/ 2168468 w 2664856"/>
              <a:gd name="connsiteY1" fmla="*/ 0 h 2131886"/>
              <a:gd name="connsiteX2" fmla="*/ 33 w 2664856"/>
              <a:gd name="connsiteY2" fmla="*/ 13063 h 2131886"/>
              <a:gd name="connsiteX3" fmla="*/ 33 w 2664856"/>
              <a:gd name="connsiteY3" fmla="*/ 2129246 h 2131886"/>
              <a:gd name="connsiteX4" fmla="*/ 2664856 w 2664856"/>
              <a:gd name="connsiteY4" fmla="*/ 2108231 h 2131886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718102"/>
              <a:gd name="connsiteY0" fmla="*/ 0 h 2147635"/>
              <a:gd name="connsiteX1" fmla="*/ 2168461 w 3718102"/>
              <a:gd name="connsiteY1" fmla="*/ 0 h 2147635"/>
              <a:gd name="connsiteX2" fmla="*/ 26 w 3718102"/>
              <a:gd name="connsiteY2" fmla="*/ 13063 h 2147635"/>
              <a:gd name="connsiteX3" fmla="*/ 26 w 3718102"/>
              <a:gd name="connsiteY3" fmla="*/ 2129246 h 2147635"/>
              <a:gd name="connsiteX4" fmla="*/ 3461683 w 3718102"/>
              <a:gd name="connsiteY4" fmla="*/ 2147420 h 2147635"/>
              <a:gd name="connsiteX5" fmla="*/ 3461683 w 3718102"/>
              <a:gd name="connsiteY5" fmla="*/ 2134357 h 2147635"/>
              <a:gd name="connsiteX0" fmla="*/ 2168461 w 3781024"/>
              <a:gd name="connsiteY0" fmla="*/ 0 h 3597400"/>
              <a:gd name="connsiteX1" fmla="*/ 2168461 w 3781024"/>
              <a:gd name="connsiteY1" fmla="*/ 0 h 3597400"/>
              <a:gd name="connsiteX2" fmla="*/ 26 w 3781024"/>
              <a:gd name="connsiteY2" fmla="*/ 13063 h 3597400"/>
              <a:gd name="connsiteX3" fmla="*/ 26 w 3781024"/>
              <a:gd name="connsiteY3" fmla="*/ 2129246 h 3597400"/>
              <a:gd name="connsiteX4" fmla="*/ 3461683 w 3781024"/>
              <a:gd name="connsiteY4" fmla="*/ 2147420 h 3597400"/>
              <a:gd name="connsiteX5" fmla="*/ 3657626 w 3781024"/>
              <a:gd name="connsiteY5" fmla="*/ 3597397 h 3597400"/>
              <a:gd name="connsiteX0" fmla="*/ 2168461 w 3657626"/>
              <a:gd name="connsiteY0" fmla="*/ 0 h 3597400"/>
              <a:gd name="connsiteX1" fmla="*/ 2168461 w 3657626"/>
              <a:gd name="connsiteY1" fmla="*/ 0 h 3597400"/>
              <a:gd name="connsiteX2" fmla="*/ 26 w 3657626"/>
              <a:gd name="connsiteY2" fmla="*/ 13063 h 3597400"/>
              <a:gd name="connsiteX3" fmla="*/ 26 w 3657626"/>
              <a:gd name="connsiteY3" fmla="*/ 2129246 h 3597400"/>
              <a:gd name="connsiteX4" fmla="*/ 3461683 w 3657626"/>
              <a:gd name="connsiteY4" fmla="*/ 2147420 h 3597400"/>
              <a:gd name="connsiteX5" fmla="*/ 3657626 w 3657626"/>
              <a:gd name="connsiteY5" fmla="*/ 3597397 h 3597400"/>
              <a:gd name="connsiteX0" fmla="*/ 2168461 w 3500872"/>
              <a:gd name="connsiteY0" fmla="*/ 0 h 3610463"/>
              <a:gd name="connsiteX1" fmla="*/ 2168461 w 3500872"/>
              <a:gd name="connsiteY1" fmla="*/ 0 h 3610463"/>
              <a:gd name="connsiteX2" fmla="*/ 26 w 3500872"/>
              <a:gd name="connsiteY2" fmla="*/ 13063 h 3610463"/>
              <a:gd name="connsiteX3" fmla="*/ 26 w 3500872"/>
              <a:gd name="connsiteY3" fmla="*/ 2129246 h 3610463"/>
              <a:gd name="connsiteX4" fmla="*/ 3461683 w 3500872"/>
              <a:gd name="connsiteY4" fmla="*/ 2147420 h 3610463"/>
              <a:gd name="connsiteX5" fmla="*/ 3500872 w 3500872"/>
              <a:gd name="connsiteY5" fmla="*/ 3610460 h 3610463"/>
              <a:gd name="connsiteX0" fmla="*/ 2168461 w 3461683"/>
              <a:gd name="connsiteY0" fmla="*/ 0 h 3597400"/>
              <a:gd name="connsiteX1" fmla="*/ 2168461 w 3461683"/>
              <a:gd name="connsiteY1" fmla="*/ 0 h 3597400"/>
              <a:gd name="connsiteX2" fmla="*/ 26 w 3461683"/>
              <a:gd name="connsiteY2" fmla="*/ 13063 h 3597400"/>
              <a:gd name="connsiteX3" fmla="*/ 26 w 3461683"/>
              <a:gd name="connsiteY3" fmla="*/ 2129246 h 3597400"/>
              <a:gd name="connsiteX4" fmla="*/ 3461683 w 3461683"/>
              <a:gd name="connsiteY4" fmla="*/ 2147420 h 3597400"/>
              <a:gd name="connsiteX5" fmla="*/ 3461683 w 3461683"/>
              <a:gd name="connsiteY5" fmla="*/ 3597397 h 3597400"/>
              <a:gd name="connsiteX0" fmla="*/ 2168461 w 3474746"/>
              <a:gd name="connsiteY0" fmla="*/ 0 h 3584337"/>
              <a:gd name="connsiteX1" fmla="*/ 2168461 w 3474746"/>
              <a:gd name="connsiteY1" fmla="*/ 0 h 3584337"/>
              <a:gd name="connsiteX2" fmla="*/ 26 w 3474746"/>
              <a:gd name="connsiteY2" fmla="*/ 13063 h 3584337"/>
              <a:gd name="connsiteX3" fmla="*/ 26 w 3474746"/>
              <a:gd name="connsiteY3" fmla="*/ 2129246 h 3584337"/>
              <a:gd name="connsiteX4" fmla="*/ 3461683 w 3474746"/>
              <a:gd name="connsiteY4" fmla="*/ 2147420 h 3584337"/>
              <a:gd name="connsiteX5" fmla="*/ 3474746 w 3474746"/>
              <a:gd name="connsiteY5" fmla="*/ 3584334 h 3584337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61 w 3461683"/>
              <a:gd name="connsiteY0" fmla="*/ 0 h 2147635"/>
              <a:gd name="connsiteX1" fmla="*/ 2168461 w 3461683"/>
              <a:gd name="connsiteY1" fmla="*/ 0 h 2147635"/>
              <a:gd name="connsiteX2" fmla="*/ 26 w 3461683"/>
              <a:gd name="connsiteY2" fmla="*/ 13063 h 2147635"/>
              <a:gd name="connsiteX3" fmla="*/ 26 w 3461683"/>
              <a:gd name="connsiteY3" fmla="*/ 2129246 h 2147635"/>
              <a:gd name="connsiteX4" fmla="*/ 3461683 w 3461683"/>
              <a:gd name="connsiteY4" fmla="*/ 2147420 h 2147635"/>
              <a:gd name="connsiteX0" fmla="*/ 2168435 w 2168435"/>
              <a:gd name="connsiteY0" fmla="*/ 0 h 2129246"/>
              <a:gd name="connsiteX1" fmla="*/ 2168435 w 2168435"/>
              <a:gd name="connsiteY1" fmla="*/ 0 h 2129246"/>
              <a:gd name="connsiteX2" fmla="*/ 0 w 2168435"/>
              <a:gd name="connsiteY2" fmla="*/ 13063 h 2129246"/>
              <a:gd name="connsiteX3" fmla="*/ 0 w 2168435"/>
              <a:gd name="connsiteY3" fmla="*/ 2129246 h 2129246"/>
              <a:gd name="connsiteX0" fmla="*/ 2168435 w 2168435"/>
              <a:gd name="connsiteY0" fmla="*/ 0 h 1753326"/>
              <a:gd name="connsiteX1" fmla="*/ 2168435 w 2168435"/>
              <a:gd name="connsiteY1" fmla="*/ 0 h 1753326"/>
              <a:gd name="connsiteX2" fmla="*/ 0 w 2168435"/>
              <a:gd name="connsiteY2" fmla="*/ 13063 h 1753326"/>
              <a:gd name="connsiteX3" fmla="*/ 0 w 2168435"/>
              <a:gd name="connsiteY3" fmla="*/ 1753326 h 175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435" h="1753326">
                <a:moveTo>
                  <a:pt x="2168435" y="0"/>
                </a:moveTo>
                <a:lnTo>
                  <a:pt x="2168435" y="0"/>
                </a:lnTo>
                <a:cubicBezTo>
                  <a:pt x="1097451" y="26775"/>
                  <a:pt x="1820146" y="13063"/>
                  <a:pt x="0" y="13063"/>
                </a:cubicBezTo>
                <a:lnTo>
                  <a:pt x="0" y="1753326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14950" y="3613604"/>
            <a:ext cx="2312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通过与校方官方服务平台进行战略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联盟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进一步精细化现有功能，提高服务质量</a:t>
            </a:r>
          </a:p>
        </p:txBody>
      </p:sp>
      <p:sp>
        <p:nvSpPr>
          <p:cNvPr id="14" name="任意多边形 13"/>
          <p:cNvSpPr/>
          <p:nvPr/>
        </p:nvSpPr>
        <p:spPr>
          <a:xfrm>
            <a:off x="-13063" y="1234256"/>
            <a:ext cx="3370217" cy="2011680"/>
          </a:xfrm>
          <a:custGeom>
            <a:avLst/>
            <a:gdLst>
              <a:gd name="connsiteX0" fmla="*/ 3370217 w 3370217"/>
              <a:gd name="connsiteY0" fmla="*/ 0 h 2011680"/>
              <a:gd name="connsiteX1" fmla="*/ 666206 w 3370217"/>
              <a:gd name="connsiteY1" fmla="*/ 0 h 2011680"/>
              <a:gd name="connsiteX2" fmla="*/ 0 w 3370217"/>
              <a:gd name="connsiteY2" fmla="*/ 201168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70217" h="2011680">
                <a:moveTo>
                  <a:pt x="3370217" y="0"/>
                </a:moveTo>
                <a:lnTo>
                  <a:pt x="666206" y="0"/>
                </a:lnTo>
                <a:lnTo>
                  <a:pt x="0" y="201168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83568" y="1403147"/>
            <a:ext cx="210938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利用平台的功能优势，获取学校与老师的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大力支持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以校方老师为切入点，迅速占领学生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充分利用平台便携性，吸引更多新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开发灵活运用关键技术的个性化设计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5760720" y="1913524"/>
            <a:ext cx="3383280" cy="1867989"/>
          </a:xfrm>
          <a:custGeom>
            <a:avLst/>
            <a:gdLst>
              <a:gd name="connsiteX0" fmla="*/ 0 w 3383280"/>
              <a:gd name="connsiteY0" fmla="*/ 0 h 1867989"/>
              <a:gd name="connsiteX1" fmla="*/ 2286000 w 3383280"/>
              <a:gd name="connsiteY1" fmla="*/ 0 h 1867989"/>
              <a:gd name="connsiteX2" fmla="*/ 3383280 w 3383280"/>
              <a:gd name="connsiteY2" fmla="*/ 1867989 h 1867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867989">
                <a:moveTo>
                  <a:pt x="0" y="0"/>
                </a:moveTo>
                <a:lnTo>
                  <a:pt x="2286000" y="0"/>
                </a:lnTo>
                <a:lnTo>
                  <a:pt x="3383280" y="1867989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5185954" y="3964391"/>
            <a:ext cx="2589349" cy="1191623"/>
          </a:xfrm>
          <a:custGeom>
            <a:avLst/>
            <a:gdLst>
              <a:gd name="connsiteX0" fmla="*/ 0 w 3984172"/>
              <a:gd name="connsiteY0" fmla="*/ 13063 h 2926080"/>
              <a:gd name="connsiteX1" fmla="*/ 2586446 w 3984172"/>
              <a:gd name="connsiteY1" fmla="*/ 0 h 2926080"/>
              <a:gd name="connsiteX2" fmla="*/ 3984172 w 3984172"/>
              <a:gd name="connsiteY2" fmla="*/ 2926080 h 2926080"/>
              <a:gd name="connsiteX0" fmla="*/ 0 w 2599509"/>
              <a:gd name="connsiteY0" fmla="*/ 13063 h 1476103"/>
              <a:gd name="connsiteX1" fmla="*/ 2586446 w 2599509"/>
              <a:gd name="connsiteY1" fmla="*/ 0 h 1476103"/>
              <a:gd name="connsiteX2" fmla="*/ 2599509 w 2599509"/>
              <a:gd name="connsiteY2" fmla="*/ 1476103 h 1476103"/>
              <a:gd name="connsiteX0" fmla="*/ 0 w 2600476"/>
              <a:gd name="connsiteY0" fmla="*/ 13063 h 1585444"/>
              <a:gd name="connsiteX1" fmla="*/ 2586446 w 2600476"/>
              <a:gd name="connsiteY1" fmla="*/ 0 h 1585444"/>
              <a:gd name="connsiteX2" fmla="*/ 2599509 w 2600476"/>
              <a:gd name="connsiteY2" fmla="*/ 1476103 h 1585444"/>
              <a:gd name="connsiteX3" fmla="*/ 2599510 w 2600476"/>
              <a:gd name="connsiteY3" fmla="*/ 1476104 h 1585444"/>
              <a:gd name="connsiteX0" fmla="*/ 0 w 2600476"/>
              <a:gd name="connsiteY0" fmla="*/ 13063 h 1687088"/>
              <a:gd name="connsiteX1" fmla="*/ 2586446 w 2600476"/>
              <a:gd name="connsiteY1" fmla="*/ 0 h 1687088"/>
              <a:gd name="connsiteX2" fmla="*/ 2599509 w 2600476"/>
              <a:gd name="connsiteY2" fmla="*/ 1476103 h 1687088"/>
              <a:gd name="connsiteX3" fmla="*/ 2599510 w 2600476"/>
              <a:gd name="connsiteY3" fmla="*/ 1685109 h 1687088"/>
              <a:gd name="connsiteX0" fmla="*/ 0 w 3958047"/>
              <a:gd name="connsiteY0" fmla="*/ 13063 h 1666247"/>
              <a:gd name="connsiteX1" fmla="*/ 2586446 w 3958047"/>
              <a:gd name="connsiteY1" fmla="*/ 0 h 1666247"/>
              <a:gd name="connsiteX2" fmla="*/ 2599509 w 3958047"/>
              <a:gd name="connsiteY2" fmla="*/ 1476103 h 1666247"/>
              <a:gd name="connsiteX3" fmla="*/ 3958047 w 3958047"/>
              <a:gd name="connsiteY3" fmla="*/ 1658984 h 1666247"/>
              <a:gd name="connsiteX0" fmla="*/ 0 w 3958047"/>
              <a:gd name="connsiteY0" fmla="*/ 13063 h 1658984"/>
              <a:gd name="connsiteX1" fmla="*/ 2586446 w 3958047"/>
              <a:gd name="connsiteY1" fmla="*/ 0 h 1658984"/>
              <a:gd name="connsiteX2" fmla="*/ 2599509 w 3958047"/>
              <a:gd name="connsiteY2" fmla="*/ 1476103 h 1658984"/>
              <a:gd name="connsiteX3" fmla="*/ 3958047 w 3958047"/>
              <a:gd name="connsiteY3" fmla="*/ 1658984 h 1658984"/>
              <a:gd name="connsiteX0" fmla="*/ 0 w 3958047"/>
              <a:gd name="connsiteY0" fmla="*/ 13063 h 1515292"/>
              <a:gd name="connsiteX1" fmla="*/ 2586446 w 3958047"/>
              <a:gd name="connsiteY1" fmla="*/ 0 h 1515292"/>
              <a:gd name="connsiteX2" fmla="*/ 2599509 w 3958047"/>
              <a:gd name="connsiteY2" fmla="*/ 1476103 h 1515292"/>
              <a:gd name="connsiteX3" fmla="*/ 3958047 w 3958047"/>
              <a:gd name="connsiteY3" fmla="*/ 1515292 h 1515292"/>
              <a:gd name="connsiteX0" fmla="*/ 0 w 2599509"/>
              <a:gd name="connsiteY0" fmla="*/ 13063 h 1476103"/>
              <a:gd name="connsiteX1" fmla="*/ 2586446 w 2599509"/>
              <a:gd name="connsiteY1" fmla="*/ 0 h 1476103"/>
              <a:gd name="connsiteX2" fmla="*/ 2599509 w 2599509"/>
              <a:gd name="connsiteY2" fmla="*/ 1476103 h 1476103"/>
              <a:gd name="connsiteX0" fmla="*/ 0 w 2589349"/>
              <a:gd name="connsiteY0" fmla="*/ 13063 h 1191623"/>
              <a:gd name="connsiteX1" fmla="*/ 2586446 w 2589349"/>
              <a:gd name="connsiteY1" fmla="*/ 0 h 1191623"/>
              <a:gd name="connsiteX2" fmla="*/ 2589349 w 2589349"/>
              <a:gd name="connsiteY2" fmla="*/ 1191623 h 119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9349" h="1191623">
                <a:moveTo>
                  <a:pt x="0" y="13063"/>
                </a:moveTo>
                <a:lnTo>
                  <a:pt x="2586446" y="0"/>
                </a:lnTo>
                <a:cubicBezTo>
                  <a:pt x="2587414" y="397208"/>
                  <a:pt x="2588381" y="794415"/>
                  <a:pt x="2589349" y="1191623"/>
                </a:cubicBez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940152" y="2099647"/>
            <a:ext cx="210938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明确角色分工，加强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积极融资，更新设备，提高性能</a:t>
            </a: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以教学服务为核心，积极拓展其他相关功能</a:t>
            </a: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深入了解用户需求，完善市场规划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85954" y="4141125"/>
            <a:ext cx="25035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对已有功能提高服务效率，由此提高市场竞争力</a:t>
            </a:r>
          </a:p>
          <a:p>
            <a:pPr algn="just">
              <a:defRPr/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增强系统可维护性、安全性，保证校方的大力支持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26671" y="821261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en-US" altLang="zh-CN" sz="16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粗黑_GBK" pitchFamily="2" charset="-122"/>
                <a:ea typeface="方正兰亭中粗黑_GBK" pitchFamily="2" charset="-122"/>
              </a:rPr>
              <a:t>S+O</a:t>
            </a:r>
            <a:endParaRPr lang="zh-CN" altLang="en-US" sz="1600" b="0" kern="0" dirty="0">
              <a:solidFill>
                <a:schemeClr val="tx1">
                  <a:lumMod val="65000"/>
                  <a:lumOff val="35000"/>
                </a:schemeClr>
              </a:solidFill>
              <a:latin typeface="方正兰亭中粗黑_GBK" pitchFamily="2" charset="-122"/>
              <a:ea typeface="方正兰亭中粗黑_GBK" pitchFamily="2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65897" y="1497133"/>
            <a:ext cx="744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en-US" altLang="zh-CN" sz="16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粗黑_GBK" pitchFamily="2" charset="-122"/>
                <a:ea typeface="方正兰亭中粗黑_GBK" pitchFamily="2" charset="-122"/>
              </a:rPr>
              <a:t>W+O</a:t>
            </a:r>
            <a:endParaRPr lang="zh-CN" altLang="en-US" sz="1600" b="0" kern="0" dirty="0">
              <a:solidFill>
                <a:schemeClr val="tx1">
                  <a:lumMod val="65000"/>
                  <a:lumOff val="35000"/>
                </a:schemeClr>
              </a:solidFill>
              <a:latin typeface="方正兰亭中粗黑_GBK" pitchFamily="2" charset="-122"/>
              <a:ea typeface="方正兰亭中粗黑_GBK" pitchFamily="2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26178" y="3503466"/>
            <a:ext cx="7056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en-US" altLang="zh-CN" sz="16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粗黑_GBK" pitchFamily="2" charset="-122"/>
                <a:ea typeface="方正兰亭中粗黑_GBK" pitchFamily="2" charset="-122"/>
              </a:rPr>
              <a:t>W+T</a:t>
            </a:r>
            <a:endParaRPr lang="zh-CN" altLang="en-US" sz="1600" b="0" kern="0" dirty="0">
              <a:solidFill>
                <a:schemeClr val="tx1">
                  <a:lumMod val="65000"/>
                  <a:lumOff val="35000"/>
                </a:schemeClr>
              </a:solidFill>
              <a:latin typeface="方正兰亭中粗黑_GBK" pitchFamily="2" charset="-122"/>
              <a:ea typeface="方正兰亭中粗黑_GBK" pitchFamily="2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45907" y="2940170"/>
            <a:ext cx="635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algn="ctr">
              <a:defRPr/>
            </a:pPr>
            <a:r>
              <a:rPr lang="en-US" altLang="zh-CN" sz="1600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粗黑_GBK" pitchFamily="2" charset="-122"/>
                <a:ea typeface="方正兰亭中粗黑_GBK" pitchFamily="2" charset="-122"/>
              </a:rPr>
              <a:t>S+T</a:t>
            </a:r>
            <a:endParaRPr lang="zh-CN" altLang="en-US" sz="1600" b="0" kern="0" dirty="0">
              <a:solidFill>
                <a:schemeClr val="tx1">
                  <a:lumMod val="65000"/>
                  <a:lumOff val="35000"/>
                </a:schemeClr>
              </a:solidFill>
              <a:latin typeface="方正兰亭中粗黑_GBK" pitchFamily="2" charset="-122"/>
              <a:ea typeface="方正兰亭中粗黑_GBK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447021" y="1823438"/>
            <a:ext cx="1604928" cy="1487325"/>
            <a:chOff x="3447021" y="1823438"/>
            <a:chExt cx="1604928" cy="1487325"/>
          </a:xfrm>
        </p:grpSpPr>
        <p:sp>
          <p:nvSpPr>
            <p:cNvPr id="25" name="椭圆 24"/>
            <p:cNvSpPr/>
            <p:nvPr/>
          </p:nvSpPr>
          <p:spPr>
            <a:xfrm>
              <a:off x="3491880" y="1823438"/>
              <a:ext cx="1487325" cy="1487325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447021" y="2395938"/>
              <a:ext cx="16049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en-US" altLang="zh-CN" sz="20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中粗黑_GBK" pitchFamily="2" charset="-122"/>
                  <a:ea typeface="方正兰亭中粗黑_GBK" pitchFamily="2" charset="-122"/>
                </a:rPr>
                <a:t>SWOT</a:t>
              </a:r>
              <a:r>
                <a:rPr lang="zh-CN" altLang="en-US" sz="20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中粗黑_GBK" pitchFamily="2" charset="-122"/>
                  <a:ea typeface="方正兰亭中粗黑_GBK" pitchFamily="2" charset="-122"/>
                </a:rPr>
                <a:t>分析</a:t>
              </a:r>
              <a:endParaRPr lang="zh-CN" altLang="en-US" sz="2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粗黑_GBK" pitchFamily="2" charset="-122"/>
                <a:ea typeface="方正兰亭中粗黑_GBK" pitchFamily="2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55576" y="92566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SWOT</a:t>
            </a:r>
            <a:r>
              <a:rPr lang="zh-CN" altLang="en-US" sz="20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0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731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000"/>
                            </p:stCondLst>
                            <p:childTnLst>
                              <p:par>
                                <p:cTn id="9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0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1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0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1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1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000"/>
                            </p:stCondLst>
                            <p:childTnLst>
                              <p:par>
                                <p:cTn id="14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6.99969E-7 L 0.3099 0.00277 " pathEditMode="relative" rAng="0" ptsTypes="AA">
                                      <p:cBhvr>
                                        <p:cTn id="15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86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4000"/>
                            </p:stCondLst>
                            <p:childTnLst>
                              <p:par>
                                <p:cTn id="152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3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4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2" animBg="1"/>
      <p:bldP spid="9" grpId="0" animBg="1"/>
      <p:bldP spid="9" grpId="2" animBg="1"/>
      <p:bldP spid="10" grpId="0" animBg="1"/>
      <p:bldP spid="10" grpId="2" animBg="1"/>
      <p:bldP spid="11" grpId="0" animBg="1"/>
      <p:bldP spid="11" grpId="2" animBg="1"/>
      <p:bldP spid="12" grpId="0" animBg="1"/>
      <p:bldP spid="12" grpId="2" animBg="1"/>
      <p:bldP spid="13" grpId="0"/>
      <p:bldP spid="13" grpId="2"/>
      <p:bldP spid="14" grpId="0" animBg="1"/>
      <p:bldP spid="15" grpId="0"/>
      <p:bldP spid="15" grpId="1"/>
      <p:bldP spid="15" grpId="2"/>
      <p:bldP spid="16" grpId="0" animBg="1"/>
      <p:bldP spid="16" grpId="2" animBg="1"/>
      <p:bldP spid="17" grpId="0" animBg="1"/>
      <p:bldP spid="17" grpId="2" animBg="1"/>
      <p:bldP spid="18" grpId="0"/>
      <p:bldP spid="18" grpId="2"/>
      <p:bldP spid="19" grpId="0"/>
      <p:bldP spid="19" grpId="2"/>
      <p:bldP spid="20" grpId="0"/>
      <p:bldP spid="21" grpId="0"/>
      <p:bldP spid="21" grpId="2"/>
      <p:bldP spid="22" grpId="0"/>
      <p:bldP spid="22" grpId="2"/>
      <p:bldP spid="23" grpId="0"/>
      <p:bldP spid="23" grpId="2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4"/>
          <p:cNvSpPr txBox="1">
            <a:spLocks/>
          </p:cNvSpPr>
          <p:nvPr/>
        </p:nvSpPr>
        <p:spPr>
          <a:xfrm>
            <a:off x="2065743" y="1131590"/>
            <a:ext cx="2286000" cy="27597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1143000" indent="-1143000" algn="r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 typeface="Arial" panose="020B0604020202020204" pitchFamily="34" charset="0"/>
              <a:buNone/>
              <a:defRPr lang="zh-CN" altLang="en-US" sz="23900" b="1" i="1" kern="1200" baseline="0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357188" indent="-28575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Char char=" "/>
              <a:defRPr sz="16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lang="en-US" altLang="en-US" sz="18500" dirty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5400000" scaled="0"/>
                </a:gradFill>
              </a:rPr>
              <a:t>2</a:t>
            </a:r>
            <a:endParaRPr kumimoji="0" lang="en-US" altLang="en-US" sz="18500" b="1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5400000" scaled="0"/>
              </a:gra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  <p:sp>
        <p:nvSpPr>
          <p:cNvPr id="3" name="标题 5"/>
          <p:cNvSpPr txBox="1">
            <a:spLocks/>
          </p:cNvSpPr>
          <p:nvPr/>
        </p:nvSpPr>
        <p:spPr>
          <a:xfrm>
            <a:off x="3770943" y="2828334"/>
            <a:ext cx="3681377" cy="609599"/>
          </a:xfrm>
          <a:prstGeom prst="roundRect">
            <a:avLst>
              <a:gd name="adj" fmla="val 50000"/>
            </a:avLst>
          </a:prstGeom>
          <a:noFill/>
          <a:ln w="12700">
            <a:gradFill>
              <a:gsLst>
                <a:gs pos="0">
                  <a:srgbClr val="00A1C7"/>
                </a:gs>
                <a:gs pos="100000">
                  <a:srgbClr val="A3C902"/>
                </a:gs>
              </a:gsLst>
              <a:lin ang="7800000" scaled="0"/>
            </a:gra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6600000" scaled="0"/>
                </a:gradFill>
                <a:latin typeface="幼圆" panose="02010509060101010101" pitchFamily="49" charset="-122"/>
                <a:ea typeface="幼圆" panose="02010509060101010101" pitchFamily="49" charset="-122"/>
                <a:cs typeface="+mj-cs"/>
              </a:defRPr>
            </a:lvl1pPr>
          </a:lstStyle>
          <a:p>
            <a:pPr lvl="0">
              <a:defRPr/>
            </a:pPr>
            <a:r>
              <a:rPr lang="zh-CN" altLang="en-US" sz="3600" spc="600" dirty="0" smtClean="0">
                <a:gradFill>
                  <a:gsLst>
                    <a:gs pos="0">
                      <a:srgbClr val="00A1C7"/>
                    </a:gs>
                    <a:gs pos="100000">
                      <a:srgbClr val="A3C902"/>
                    </a:gs>
                  </a:gsLst>
                  <a:lin ang="6600000" scaled="0"/>
                </a:gradFill>
              </a:rPr>
              <a:t> 系统方案</a:t>
            </a:r>
            <a:endParaRPr lang="zh-CN" altLang="en-US" sz="3600" spc="600" dirty="0">
              <a:gradFill>
                <a:gsLst>
                  <a:gs pos="0">
                    <a:srgbClr val="00A1C7"/>
                  </a:gs>
                  <a:gs pos="100000">
                    <a:srgbClr val="A3C902"/>
                  </a:gs>
                </a:gsLst>
                <a:lin ang="6600000" scaled="0"/>
              </a:gradFill>
            </a:endParaRPr>
          </a:p>
        </p:txBody>
      </p:sp>
      <p:sp>
        <p:nvSpPr>
          <p:cNvPr id="4" name="文本占位符 6"/>
          <p:cNvSpPr txBox="1">
            <a:spLocks/>
          </p:cNvSpPr>
          <p:nvPr/>
        </p:nvSpPr>
        <p:spPr>
          <a:xfrm>
            <a:off x="2678610" y="2312267"/>
            <a:ext cx="3137264" cy="398372"/>
          </a:xfrm>
          <a:prstGeom prst="rect">
            <a:avLst/>
          </a:prstGeom>
          <a:solidFill>
            <a:srgbClr val="EEECE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SzPct val="80000"/>
              <a:buFontTx/>
              <a:buNone/>
              <a:defRPr sz="1600" b="1" kern="1200" baseline="0">
                <a:solidFill>
                  <a:schemeClr val="accent1"/>
                </a:solidFill>
                <a:latin typeface="Felix Titling" panose="04060505060202020A04" pitchFamily="82" charset="0"/>
                <a:ea typeface="幼圆" panose="02010509060101010101" pitchFamily="49" charset="-122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200"/>
              </a:spcBef>
              <a:spcAft>
                <a:spcPts val="800"/>
              </a:spcAft>
              <a:buFont typeface="宋体-方正超大字符集" panose="03000509000000000000" pitchFamily="65" charset="-122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宋体-方正超大字符集" panose="03000509000000000000" pitchFamily="65" charset="-122"/>
                <a:ea typeface="宋体-方正超大字符集" panose="03000509000000000000" pitchFamily="65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altLang="zh-CN" dirty="0">
                <a:solidFill>
                  <a:srgbClr val="A3C902"/>
                </a:solidFill>
              </a:rPr>
              <a:t>System solutions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A3C902"/>
              </a:solidFill>
              <a:effectLst/>
              <a:uLnTx/>
              <a:uFillTx/>
              <a:latin typeface="Felix Titling" panose="04060505060202020A04" pitchFamily="82" charset="0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211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31628A"/>
      </a:dk2>
      <a:lt2>
        <a:srgbClr val="EEECE1"/>
      </a:lt2>
      <a:accent1>
        <a:srgbClr val="00ACF1"/>
      </a:accent1>
      <a:accent2>
        <a:srgbClr val="66B699"/>
      </a:accent2>
      <a:accent3>
        <a:srgbClr val="A5CB52"/>
      </a:accent3>
      <a:accent4>
        <a:srgbClr val="E6E7E9"/>
      </a:accent4>
      <a:accent5>
        <a:srgbClr val="31628A"/>
      </a:accent5>
      <a:accent6>
        <a:srgbClr val="F8E9BE"/>
      </a:accent6>
      <a:hlink>
        <a:srgbClr val="31628A"/>
      </a:hlink>
      <a:folHlink>
        <a:srgbClr val="31628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网格">
    <a:majorFont>
      <a:latin typeface="Franklin Gothic Medium"/>
      <a:ea typeface=""/>
      <a:cs typeface=""/>
      <a:font script="Jpan" typeface="HG創英角ｺﾞｼｯｸUB"/>
      <a:font script="Hang" typeface="HY견고딕"/>
      <a:font script="Hans" typeface="微软雅黑"/>
      <a:font script="Hant" typeface="微軟正黑體"/>
      <a:font script="Arab" typeface="Arial Bold"/>
      <a:font script="Hebr" typeface="Arial Bold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 Bold"/>
      <a:font script="Uigh" typeface="Microsoft Uighur"/>
      <a:font script="Geor" typeface="Sylfaen"/>
    </a:majorFont>
    <a:minorFont>
      <a:latin typeface="Franklin Gothic Medium"/>
      <a:ea typeface=""/>
      <a:cs typeface=""/>
      <a:font script="Jpan" typeface="HG創英角ｺﾞｼｯｸUB"/>
      <a:font script="Hang" typeface="HY견고딕"/>
      <a:font script="Hans" typeface="微软雅黑"/>
      <a:font script="Hant" typeface="微軟正黑體"/>
      <a:font script="Arab" typeface="Arial Bold"/>
      <a:font script="Hebr" typeface="Arial Bold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 Bold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3068</TotalTime>
  <Words>2344</Words>
  <Application>Microsoft Office PowerPoint</Application>
  <PresentationFormat>全屏显示(16:9)</PresentationFormat>
  <Paragraphs>504</Paragraphs>
  <Slides>28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7" baseType="lpstr">
      <vt:lpstr>Arial</vt:lpstr>
      <vt:lpstr>宋体</vt:lpstr>
      <vt:lpstr>Arial Black</vt:lpstr>
      <vt:lpstr>Impact</vt:lpstr>
      <vt:lpstr>Calibri</vt:lpstr>
      <vt:lpstr>Arial Unicode MS</vt:lpstr>
      <vt:lpstr>幼圆</vt:lpstr>
      <vt:lpstr>方正兰亭粗黑_GBK</vt:lpstr>
      <vt:lpstr>Arial Rounded MT Bold</vt:lpstr>
      <vt:lpstr>方正兰亭中粗黑_GBK</vt:lpstr>
      <vt:lpstr>微软雅黑</vt:lpstr>
      <vt:lpstr>方正兰亭纤黑简体</vt:lpstr>
      <vt:lpstr>Times New Roman</vt:lpstr>
      <vt:lpstr>方正兰亭中黑_GBK</vt:lpstr>
      <vt:lpstr>Felix Titling</vt:lpstr>
      <vt:lpstr>Wingdings</vt:lpstr>
      <vt:lpstr>Franklin Gothic Medium</vt:lpstr>
      <vt:lpstr>Office 主题​​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项目简介</dc:title>
  <dc:creator>REZM</dc:creator>
  <cp:lastModifiedBy>Amose</cp:lastModifiedBy>
  <cp:revision>174</cp:revision>
  <dcterms:created xsi:type="dcterms:W3CDTF">2014-09-21T03:23:02Z</dcterms:created>
  <dcterms:modified xsi:type="dcterms:W3CDTF">2015-07-22T06:17:13Z</dcterms:modified>
</cp:coreProperties>
</file>

<file path=docProps/thumbnail.jpeg>
</file>